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Open Sans 2" charset="1" panose="00000000000000000000"/>
      <p:regular r:id="rId22"/>
    </p:embeddedFont>
    <p:embeddedFont>
      <p:font typeface="Blinker" charset="1" panose="02000000000000000000"/>
      <p:regular r:id="rId23"/>
    </p:embeddedFont>
    <p:embeddedFont>
      <p:font typeface="League Spartan" charset="1" panose="00000800000000000000"/>
      <p:regular r:id="rId24"/>
    </p:embeddedFont>
    <p:embeddedFont>
      <p:font typeface="Open Sans 1" charset="1" panose="020B0606030504020204"/>
      <p:regular r:id="rId25"/>
    </p:embeddedFont>
    <p:embeddedFont>
      <p:font typeface="Canva Sans Bold" charset="1" panose="020B08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34.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37.png" Type="http://schemas.openxmlformats.org/officeDocument/2006/relationships/image"/><Relationship Id="rId6" Target="../media/image3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png" Type="http://schemas.openxmlformats.org/officeDocument/2006/relationships/image"/><Relationship Id="rId12" Target="../media/image46.png" Type="http://schemas.openxmlformats.org/officeDocument/2006/relationships/image"/><Relationship Id="rId13" Target="../media/image47.svg" Type="http://schemas.openxmlformats.org/officeDocument/2006/relationships/image"/><Relationship Id="rId14" Target="../media/image48.png" Type="http://schemas.openxmlformats.org/officeDocument/2006/relationships/image"/><Relationship Id="rId15" Target="../media/image49.png" Type="http://schemas.openxmlformats.org/officeDocument/2006/relationships/image"/><Relationship Id="rId16" Target="../media/image50.png" Type="http://schemas.openxmlformats.org/officeDocument/2006/relationships/image"/><Relationship Id="rId17" Target="../media/image51.png" Type="http://schemas.openxmlformats.org/officeDocument/2006/relationships/image"/><Relationship Id="rId18" Target="../media/image52.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39.jpeg" Type="http://schemas.openxmlformats.org/officeDocument/2006/relationships/image"/><Relationship Id="rId6" Target="../media/image40.png" Type="http://schemas.openxmlformats.org/officeDocument/2006/relationships/image"/><Relationship Id="rId7" Target="../media/image41.jpeg" Type="http://schemas.openxmlformats.org/officeDocument/2006/relationships/image"/><Relationship Id="rId8" Target="../media/image42.png" Type="http://schemas.openxmlformats.org/officeDocument/2006/relationships/image"/><Relationship Id="rId9" Target="../media/image4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svg" Type="http://schemas.openxmlformats.org/officeDocument/2006/relationships/image"/><Relationship Id="rId4"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tel:+918696916508" TargetMode="External" Type="http://schemas.openxmlformats.org/officeDocument/2006/relationships/hyperlink"/><Relationship Id="rId2" Target="../media/image55.jpeg" Type="http://schemas.openxmlformats.org/officeDocument/2006/relationships/image"/><Relationship Id="rId3" Target="../media/image56.png" Type="http://schemas.openxmlformats.org/officeDocument/2006/relationships/image"/><Relationship Id="rId4" Target="../media/image57.sv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 Id="rId7" Target="../media/image4.pn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49233" y="9865657"/>
            <a:ext cx="2532397" cy="1378406"/>
            <a:chOff x="0" y="0"/>
            <a:chExt cx="812800" cy="442414"/>
          </a:xfrm>
        </p:grpSpPr>
        <p:sp>
          <p:nvSpPr>
            <p:cNvPr name="Freeform 3" id="3"/>
            <p:cNvSpPr/>
            <p:nvPr/>
          </p:nvSpPr>
          <p:spPr>
            <a:xfrm flipH="false" flipV="false" rot="0">
              <a:off x="0" y="0"/>
              <a:ext cx="812800" cy="442414"/>
            </a:xfrm>
            <a:custGeom>
              <a:avLst/>
              <a:gdLst/>
              <a:ahLst/>
              <a:cxnLst/>
              <a:rect r="r" b="b" t="t" l="l"/>
              <a:pathLst>
                <a:path h="442414" w="812800">
                  <a:moveTo>
                    <a:pt x="812800" y="221207"/>
                  </a:moveTo>
                  <a:lnTo>
                    <a:pt x="609600" y="442414"/>
                  </a:lnTo>
                  <a:lnTo>
                    <a:pt x="203200" y="442414"/>
                  </a:lnTo>
                  <a:lnTo>
                    <a:pt x="0" y="221207"/>
                  </a:lnTo>
                  <a:lnTo>
                    <a:pt x="203200" y="0"/>
                  </a:lnTo>
                  <a:lnTo>
                    <a:pt x="609600" y="0"/>
                  </a:lnTo>
                  <a:lnTo>
                    <a:pt x="812800" y="221207"/>
                  </a:lnTo>
                  <a:close/>
                </a:path>
              </a:pathLst>
            </a:custGeom>
            <a:solidFill>
              <a:srgbClr val="FFFFFF"/>
            </a:solidFill>
          </p:spPr>
        </p:sp>
        <p:sp>
          <p:nvSpPr>
            <p:cNvPr name="TextBox 4" id="4"/>
            <p:cNvSpPr txBox="true"/>
            <p:nvPr/>
          </p:nvSpPr>
          <p:spPr>
            <a:xfrm>
              <a:off x="114300" y="-38100"/>
              <a:ext cx="584200" cy="48051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215431" y="7272537"/>
            <a:ext cx="4621413" cy="3971527"/>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79A5"/>
            </a:solidFill>
          </p:spPr>
        </p:sp>
        <p:sp>
          <p:nvSpPr>
            <p:cNvPr name="TextBox 7" id="7"/>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7883828" y="-884321"/>
            <a:ext cx="2532397" cy="1378406"/>
            <a:chOff x="0" y="0"/>
            <a:chExt cx="812800" cy="442414"/>
          </a:xfrm>
        </p:grpSpPr>
        <p:sp>
          <p:nvSpPr>
            <p:cNvPr name="Freeform 9" id="9"/>
            <p:cNvSpPr/>
            <p:nvPr/>
          </p:nvSpPr>
          <p:spPr>
            <a:xfrm flipH="false" flipV="false" rot="0">
              <a:off x="0" y="0"/>
              <a:ext cx="812800" cy="442414"/>
            </a:xfrm>
            <a:custGeom>
              <a:avLst/>
              <a:gdLst/>
              <a:ahLst/>
              <a:cxnLst/>
              <a:rect r="r" b="b" t="t" l="l"/>
              <a:pathLst>
                <a:path h="442414" w="812800">
                  <a:moveTo>
                    <a:pt x="812800" y="221207"/>
                  </a:moveTo>
                  <a:lnTo>
                    <a:pt x="609600" y="442414"/>
                  </a:lnTo>
                  <a:lnTo>
                    <a:pt x="203200" y="442414"/>
                  </a:lnTo>
                  <a:lnTo>
                    <a:pt x="0" y="221207"/>
                  </a:lnTo>
                  <a:lnTo>
                    <a:pt x="203200" y="0"/>
                  </a:lnTo>
                  <a:lnTo>
                    <a:pt x="609600" y="0"/>
                  </a:lnTo>
                  <a:lnTo>
                    <a:pt x="812800" y="221207"/>
                  </a:lnTo>
                  <a:close/>
                </a:path>
              </a:pathLst>
            </a:custGeom>
            <a:solidFill>
              <a:srgbClr val="FFFFFF"/>
            </a:solidFill>
          </p:spPr>
        </p:sp>
        <p:sp>
          <p:nvSpPr>
            <p:cNvPr name="TextBox 10" id="10"/>
            <p:cNvSpPr txBox="true"/>
            <p:nvPr/>
          </p:nvSpPr>
          <p:spPr>
            <a:xfrm>
              <a:off x="114300" y="-38100"/>
              <a:ext cx="584200" cy="480514"/>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9215431" y="-702574"/>
            <a:ext cx="4621413" cy="3971527"/>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79A5"/>
            </a:solidFill>
          </p:spPr>
        </p:sp>
        <p:sp>
          <p:nvSpPr>
            <p:cNvPr name="TextBox 13" id="13"/>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782330" y="0"/>
            <a:ext cx="11888412" cy="10294829"/>
            <a:chOff x="0" y="0"/>
            <a:chExt cx="4282440" cy="3708400"/>
          </a:xfrm>
        </p:grpSpPr>
        <p:sp>
          <p:nvSpPr>
            <p:cNvPr name="Freeform 15" id="15"/>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4987" t="0" r="-14987" b="0"/>
              </a:stretch>
            </a:blipFill>
          </p:spPr>
        </p:sp>
      </p:grpSp>
      <p:sp>
        <p:nvSpPr>
          <p:cNvPr name="Freeform 16" id="16"/>
          <p:cNvSpPr/>
          <p:nvPr/>
        </p:nvSpPr>
        <p:spPr>
          <a:xfrm flipH="false" flipV="false" rot="0">
            <a:off x="1412994" y="1104900"/>
            <a:ext cx="444750" cy="700394"/>
          </a:xfrm>
          <a:custGeom>
            <a:avLst/>
            <a:gdLst/>
            <a:ahLst/>
            <a:cxnLst/>
            <a:rect r="r" b="b" t="t" l="l"/>
            <a:pathLst>
              <a:path h="700394" w="444750">
                <a:moveTo>
                  <a:pt x="0" y="0"/>
                </a:moveTo>
                <a:lnTo>
                  <a:pt x="444750" y="0"/>
                </a:lnTo>
                <a:lnTo>
                  <a:pt x="444750" y="700394"/>
                </a:lnTo>
                <a:lnTo>
                  <a:pt x="0" y="7003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028700" y="370967"/>
            <a:ext cx="6464571" cy="1315465"/>
          </a:xfrm>
          <a:custGeom>
            <a:avLst/>
            <a:gdLst/>
            <a:ahLst/>
            <a:cxnLst/>
            <a:rect r="r" b="b" t="t" l="l"/>
            <a:pathLst>
              <a:path h="1315465" w="6464571">
                <a:moveTo>
                  <a:pt x="0" y="0"/>
                </a:moveTo>
                <a:lnTo>
                  <a:pt x="6464571" y="0"/>
                </a:lnTo>
                <a:lnTo>
                  <a:pt x="6464571" y="1315466"/>
                </a:lnTo>
                <a:lnTo>
                  <a:pt x="0" y="1315466"/>
                </a:lnTo>
                <a:lnTo>
                  <a:pt x="0" y="0"/>
                </a:lnTo>
                <a:close/>
              </a:path>
            </a:pathLst>
          </a:custGeom>
          <a:blipFill>
            <a:blip r:embed="rId5"/>
            <a:stretch>
              <a:fillRect l="0" t="0" r="0" b="0"/>
            </a:stretch>
          </a:blipFill>
        </p:spPr>
      </p:sp>
      <p:sp>
        <p:nvSpPr>
          <p:cNvPr name="TextBox 18" id="18"/>
          <p:cNvSpPr txBox="true"/>
          <p:nvPr/>
        </p:nvSpPr>
        <p:spPr>
          <a:xfrm rot="0">
            <a:off x="110569" y="3792828"/>
            <a:ext cx="9814224" cy="2459423"/>
          </a:xfrm>
          <a:prstGeom prst="rect">
            <a:avLst/>
          </a:prstGeom>
        </p:spPr>
        <p:txBody>
          <a:bodyPr anchor="t" rtlCol="false" tIns="0" lIns="0" bIns="0" rIns="0">
            <a:spAutoFit/>
          </a:bodyPr>
          <a:lstStyle/>
          <a:p>
            <a:pPr algn="l">
              <a:lnSpc>
                <a:spcPts val="6556"/>
              </a:lnSpc>
            </a:pPr>
            <a:r>
              <a:rPr lang="en-US" sz="4683">
                <a:solidFill>
                  <a:srgbClr val="1B79A5"/>
                </a:solidFill>
                <a:latin typeface="Open Sans 2"/>
                <a:ea typeface="Open Sans 2"/>
                <a:cs typeface="Open Sans 2"/>
                <a:sym typeface="Open Sans 2"/>
              </a:rPr>
              <a:t>RELIABLE BOOKKEEPING, ACCOUNTING &amp; TAX SUPPORT FOR MODERN BUSINESSES</a:t>
            </a:r>
          </a:p>
        </p:txBody>
      </p:sp>
      <p:sp>
        <p:nvSpPr>
          <p:cNvPr name="TextBox 19" id="19"/>
          <p:cNvSpPr txBox="true"/>
          <p:nvPr/>
        </p:nvSpPr>
        <p:spPr>
          <a:xfrm rot="0">
            <a:off x="1412994" y="9084831"/>
            <a:ext cx="6470834" cy="780826"/>
          </a:xfrm>
          <a:prstGeom prst="rect">
            <a:avLst/>
          </a:prstGeom>
        </p:spPr>
        <p:txBody>
          <a:bodyPr anchor="t" rtlCol="false" tIns="0" lIns="0" bIns="0" rIns="0">
            <a:spAutoFit/>
          </a:bodyPr>
          <a:lstStyle/>
          <a:p>
            <a:pPr algn="l">
              <a:lnSpc>
                <a:spcPts val="6312"/>
              </a:lnSpc>
            </a:pPr>
            <a:r>
              <a:rPr lang="en-US" sz="4508">
                <a:solidFill>
                  <a:srgbClr val="1B79A5"/>
                </a:solidFill>
                <a:latin typeface="Blinker"/>
                <a:ea typeface="Blinker"/>
                <a:cs typeface="Blinker"/>
                <a:sym typeface="Blinker"/>
              </a:rPr>
              <a:t>www.obgoutsourcing.com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533" y="9039505"/>
            <a:ext cx="2131755" cy="2112068"/>
            <a:chOff x="0" y="0"/>
            <a:chExt cx="966879" cy="957950"/>
          </a:xfrm>
        </p:grpSpPr>
        <p:sp>
          <p:nvSpPr>
            <p:cNvPr name="Freeform 3" id="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4" id="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950822" y="9039505"/>
            <a:ext cx="2131755" cy="2112068"/>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91344" y="8849005"/>
            <a:ext cx="2131755" cy="2112068"/>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sp>
        <p:nvSpPr>
          <p:cNvPr name="Freeform 13" id="13"/>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15" id="15"/>
          <p:cNvGrpSpPr/>
          <p:nvPr/>
        </p:nvGrpSpPr>
        <p:grpSpPr>
          <a:xfrm rot="0">
            <a:off x="0" y="0"/>
            <a:ext cx="18658340" cy="1870360"/>
            <a:chOff x="0" y="0"/>
            <a:chExt cx="4914131" cy="492605"/>
          </a:xfrm>
        </p:grpSpPr>
        <p:sp>
          <p:nvSpPr>
            <p:cNvPr name="Freeform 16" id="1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17" id="1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18" id="18"/>
          <p:cNvGrpSpPr/>
          <p:nvPr/>
        </p:nvGrpSpPr>
        <p:grpSpPr>
          <a:xfrm rot="0">
            <a:off x="-885154" y="185303"/>
            <a:ext cx="1298204" cy="1286215"/>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3918610" y="2073524"/>
            <a:ext cx="4369390" cy="889120"/>
          </a:xfrm>
          <a:custGeom>
            <a:avLst/>
            <a:gdLst/>
            <a:ahLst/>
            <a:cxnLst/>
            <a:rect r="r" b="b" t="t" l="l"/>
            <a:pathLst>
              <a:path h="889120" w="4369390">
                <a:moveTo>
                  <a:pt x="0" y="0"/>
                </a:moveTo>
                <a:lnTo>
                  <a:pt x="4369390" y="0"/>
                </a:lnTo>
                <a:lnTo>
                  <a:pt x="4369390" y="889121"/>
                </a:lnTo>
                <a:lnTo>
                  <a:pt x="0" y="889121"/>
                </a:lnTo>
                <a:lnTo>
                  <a:pt x="0" y="0"/>
                </a:lnTo>
                <a:close/>
              </a:path>
            </a:pathLst>
          </a:custGeom>
          <a:blipFill>
            <a:blip r:embed="rId4"/>
            <a:stretch>
              <a:fillRect l="0" t="0" r="0" b="0"/>
            </a:stretch>
          </a:blipFill>
        </p:spPr>
      </p:sp>
      <p:sp>
        <p:nvSpPr>
          <p:cNvPr name="AutoShape 22" id="22"/>
          <p:cNvSpPr/>
          <p:nvPr/>
        </p:nvSpPr>
        <p:spPr>
          <a:xfrm>
            <a:off x="5981132" y="4335236"/>
            <a:ext cx="3246120" cy="0"/>
          </a:xfrm>
          <a:prstGeom prst="line">
            <a:avLst/>
          </a:prstGeom>
          <a:ln cap="flat" w="85725">
            <a:solidFill>
              <a:srgbClr val="1B79A5"/>
            </a:solidFill>
            <a:prstDash val="solid"/>
            <a:headEnd type="none" len="sm" w="sm"/>
            <a:tailEnd type="none" len="sm" w="sm"/>
          </a:ln>
        </p:spPr>
      </p:sp>
      <p:sp>
        <p:nvSpPr>
          <p:cNvPr name="AutoShape 23" id="23"/>
          <p:cNvSpPr/>
          <p:nvPr/>
        </p:nvSpPr>
        <p:spPr>
          <a:xfrm>
            <a:off x="2286989" y="3587074"/>
            <a:ext cx="3722718" cy="1556426"/>
          </a:xfrm>
          <a:prstGeom prst="line">
            <a:avLst/>
          </a:prstGeom>
          <a:ln cap="flat" w="85725">
            <a:solidFill>
              <a:srgbClr val="1B79A5"/>
            </a:solidFill>
            <a:prstDash val="solid"/>
            <a:headEnd type="none" len="sm" w="sm"/>
            <a:tailEnd type="none" len="sm" w="sm"/>
          </a:ln>
        </p:spPr>
      </p:sp>
      <p:sp>
        <p:nvSpPr>
          <p:cNvPr name="Freeform 24" id="24"/>
          <p:cNvSpPr/>
          <p:nvPr/>
        </p:nvSpPr>
        <p:spPr>
          <a:xfrm flipH="false" flipV="false" rot="0">
            <a:off x="4981656" y="4292373"/>
            <a:ext cx="2056103" cy="1696285"/>
          </a:xfrm>
          <a:custGeom>
            <a:avLst/>
            <a:gdLst/>
            <a:ahLst/>
            <a:cxnLst/>
            <a:rect r="r" b="b" t="t" l="l"/>
            <a:pathLst>
              <a:path h="1696285" w="2056103">
                <a:moveTo>
                  <a:pt x="0" y="0"/>
                </a:moveTo>
                <a:lnTo>
                  <a:pt x="2056102" y="0"/>
                </a:lnTo>
                <a:lnTo>
                  <a:pt x="2056102" y="1696285"/>
                </a:lnTo>
                <a:lnTo>
                  <a:pt x="0" y="1696285"/>
                </a:lnTo>
                <a:lnTo>
                  <a:pt x="0" y="0"/>
                </a:lnTo>
                <a:close/>
              </a:path>
            </a:pathLst>
          </a:custGeom>
          <a:blipFill>
            <a:blip r:embed="rId5"/>
            <a:stretch>
              <a:fillRect l="0" t="0" r="0" b="0"/>
            </a:stretch>
          </a:blipFill>
        </p:spPr>
      </p:sp>
      <p:sp>
        <p:nvSpPr>
          <p:cNvPr name="Freeform 25" id="25"/>
          <p:cNvSpPr/>
          <p:nvPr/>
        </p:nvSpPr>
        <p:spPr>
          <a:xfrm flipH="false" flipV="false" rot="0">
            <a:off x="1019175" y="2368097"/>
            <a:ext cx="1395645" cy="1769439"/>
          </a:xfrm>
          <a:custGeom>
            <a:avLst/>
            <a:gdLst/>
            <a:ahLst/>
            <a:cxnLst/>
            <a:rect r="r" b="b" t="t" l="l"/>
            <a:pathLst>
              <a:path h="1769439" w="1395645">
                <a:moveTo>
                  <a:pt x="0" y="0"/>
                </a:moveTo>
                <a:lnTo>
                  <a:pt x="1395645" y="0"/>
                </a:lnTo>
                <a:lnTo>
                  <a:pt x="1395645" y="1769439"/>
                </a:lnTo>
                <a:lnTo>
                  <a:pt x="0" y="1769439"/>
                </a:lnTo>
                <a:lnTo>
                  <a:pt x="0" y="0"/>
                </a:lnTo>
                <a:close/>
              </a:path>
            </a:pathLst>
          </a:custGeom>
          <a:blipFill>
            <a:blip r:embed="rId6"/>
            <a:stretch>
              <a:fillRect l="0" t="0" r="0" b="0"/>
            </a:stretch>
          </a:blipFill>
        </p:spPr>
      </p:sp>
      <p:sp>
        <p:nvSpPr>
          <p:cNvPr name="AutoShape 26" id="26"/>
          <p:cNvSpPr/>
          <p:nvPr/>
        </p:nvSpPr>
        <p:spPr>
          <a:xfrm>
            <a:off x="10838830" y="5389006"/>
            <a:ext cx="3646671" cy="1304651"/>
          </a:xfrm>
          <a:prstGeom prst="line">
            <a:avLst/>
          </a:prstGeom>
          <a:ln cap="flat" w="85725">
            <a:solidFill>
              <a:srgbClr val="1B79A5"/>
            </a:solidFill>
            <a:prstDash val="solid"/>
            <a:headEnd type="none" len="sm" w="sm"/>
            <a:tailEnd type="none" len="sm" w="sm"/>
          </a:ln>
        </p:spPr>
      </p:sp>
      <p:sp>
        <p:nvSpPr>
          <p:cNvPr name="Freeform 27" id="27"/>
          <p:cNvSpPr/>
          <p:nvPr/>
        </p:nvSpPr>
        <p:spPr>
          <a:xfrm flipH="false" flipV="false" rot="0">
            <a:off x="8871398" y="2670733"/>
            <a:ext cx="3357003" cy="2761135"/>
          </a:xfrm>
          <a:custGeom>
            <a:avLst/>
            <a:gdLst/>
            <a:ahLst/>
            <a:cxnLst/>
            <a:rect r="r" b="b" t="t" l="l"/>
            <a:pathLst>
              <a:path h="2761135" w="3357003">
                <a:moveTo>
                  <a:pt x="0" y="0"/>
                </a:moveTo>
                <a:lnTo>
                  <a:pt x="3357003" y="0"/>
                </a:lnTo>
                <a:lnTo>
                  <a:pt x="3357003" y="2761135"/>
                </a:lnTo>
                <a:lnTo>
                  <a:pt x="0" y="2761135"/>
                </a:lnTo>
                <a:lnTo>
                  <a:pt x="0" y="0"/>
                </a:lnTo>
                <a:close/>
              </a:path>
            </a:pathLst>
          </a:custGeom>
          <a:blipFill>
            <a:blip r:embed="rId7"/>
            <a:stretch>
              <a:fillRect l="0" t="0" r="0" b="0"/>
            </a:stretch>
          </a:blipFill>
        </p:spPr>
      </p:sp>
      <p:sp>
        <p:nvSpPr>
          <p:cNvPr name="Freeform 28" id="28"/>
          <p:cNvSpPr/>
          <p:nvPr/>
        </p:nvSpPr>
        <p:spPr>
          <a:xfrm flipH="false" flipV="false" rot="0">
            <a:off x="12903563" y="4734205"/>
            <a:ext cx="4132017" cy="4114800"/>
          </a:xfrm>
          <a:custGeom>
            <a:avLst/>
            <a:gdLst/>
            <a:ahLst/>
            <a:cxnLst/>
            <a:rect r="r" b="b" t="t" l="l"/>
            <a:pathLst>
              <a:path h="4114800" w="4132017">
                <a:moveTo>
                  <a:pt x="0" y="0"/>
                </a:moveTo>
                <a:lnTo>
                  <a:pt x="4132017" y="0"/>
                </a:lnTo>
                <a:lnTo>
                  <a:pt x="413201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9" id="29"/>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8</a:t>
            </a:r>
          </a:p>
        </p:txBody>
      </p:sp>
      <p:sp>
        <p:nvSpPr>
          <p:cNvPr name="TextBox 30" id="30"/>
          <p:cNvSpPr txBox="true"/>
          <p:nvPr/>
        </p:nvSpPr>
        <p:spPr>
          <a:xfrm rot="0">
            <a:off x="1102873" y="325339"/>
            <a:ext cx="17185127"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Online Access through remote desktop</a:t>
            </a:r>
          </a:p>
        </p:txBody>
      </p:sp>
      <p:sp>
        <p:nvSpPr>
          <p:cNvPr name="TextBox 31" id="31"/>
          <p:cNvSpPr txBox="true"/>
          <p:nvPr/>
        </p:nvSpPr>
        <p:spPr>
          <a:xfrm rot="0">
            <a:off x="0" y="4263798"/>
            <a:ext cx="4573978" cy="296956"/>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Client Scans the documents and uploads </a:t>
            </a:r>
          </a:p>
        </p:txBody>
      </p:sp>
      <p:sp>
        <p:nvSpPr>
          <p:cNvPr name="TextBox 32" id="32"/>
          <p:cNvSpPr txBox="true"/>
          <p:nvPr/>
        </p:nvSpPr>
        <p:spPr>
          <a:xfrm rot="0">
            <a:off x="8262910" y="5403293"/>
            <a:ext cx="4573978" cy="925606"/>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Work will be supervised by the team leader and management to ensure the highest quality standards.</a:t>
            </a:r>
          </a:p>
        </p:txBody>
      </p:sp>
      <p:sp>
        <p:nvSpPr>
          <p:cNvPr name="TextBox 33" id="33"/>
          <p:cNvSpPr txBox="true"/>
          <p:nvPr/>
        </p:nvSpPr>
        <p:spPr>
          <a:xfrm rot="0">
            <a:off x="13244807" y="8938372"/>
            <a:ext cx="4573978" cy="1239931"/>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Our team connects to the client’s computer via internet, using a remote desktop, team viewer, gotomypc , google chrome remote and logmein.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533" y="9039505"/>
            <a:ext cx="2131755" cy="2112068"/>
            <a:chOff x="0" y="0"/>
            <a:chExt cx="966879" cy="957950"/>
          </a:xfrm>
        </p:grpSpPr>
        <p:sp>
          <p:nvSpPr>
            <p:cNvPr name="Freeform 3" id="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4" id="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950822" y="9039505"/>
            <a:ext cx="2131755" cy="2112068"/>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91344" y="8849005"/>
            <a:ext cx="2131755" cy="2112068"/>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sp>
        <p:nvSpPr>
          <p:cNvPr name="Freeform 13" id="13"/>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15" id="15"/>
          <p:cNvGrpSpPr/>
          <p:nvPr/>
        </p:nvGrpSpPr>
        <p:grpSpPr>
          <a:xfrm rot="0">
            <a:off x="0" y="0"/>
            <a:ext cx="18658340" cy="1870360"/>
            <a:chOff x="0" y="0"/>
            <a:chExt cx="4914131" cy="492605"/>
          </a:xfrm>
        </p:grpSpPr>
        <p:sp>
          <p:nvSpPr>
            <p:cNvPr name="Freeform 16" id="1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17" id="1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18" id="18"/>
          <p:cNvGrpSpPr/>
          <p:nvPr/>
        </p:nvGrpSpPr>
        <p:grpSpPr>
          <a:xfrm rot="0">
            <a:off x="-885154" y="185303"/>
            <a:ext cx="1298204" cy="1286215"/>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3793325" y="9194256"/>
            <a:ext cx="4369390" cy="889120"/>
          </a:xfrm>
          <a:custGeom>
            <a:avLst/>
            <a:gdLst/>
            <a:ahLst/>
            <a:cxnLst/>
            <a:rect r="r" b="b" t="t" l="l"/>
            <a:pathLst>
              <a:path h="889120" w="4369390">
                <a:moveTo>
                  <a:pt x="0" y="0"/>
                </a:moveTo>
                <a:lnTo>
                  <a:pt x="4369390" y="0"/>
                </a:lnTo>
                <a:lnTo>
                  <a:pt x="4369390" y="889120"/>
                </a:lnTo>
                <a:lnTo>
                  <a:pt x="0" y="889120"/>
                </a:lnTo>
                <a:lnTo>
                  <a:pt x="0" y="0"/>
                </a:lnTo>
                <a:close/>
              </a:path>
            </a:pathLst>
          </a:custGeom>
          <a:blipFill>
            <a:blip r:embed="rId4"/>
            <a:stretch>
              <a:fillRect l="0" t="0" r="0" b="0"/>
            </a:stretch>
          </a:blipFill>
        </p:spPr>
      </p:sp>
      <p:sp>
        <p:nvSpPr>
          <p:cNvPr name="Freeform 22" id="22"/>
          <p:cNvSpPr/>
          <p:nvPr/>
        </p:nvSpPr>
        <p:spPr>
          <a:xfrm flipH="false" flipV="false" rot="0">
            <a:off x="502903" y="2201173"/>
            <a:ext cx="1803136" cy="1674662"/>
          </a:xfrm>
          <a:custGeom>
            <a:avLst/>
            <a:gdLst/>
            <a:ahLst/>
            <a:cxnLst/>
            <a:rect r="r" b="b" t="t" l="l"/>
            <a:pathLst>
              <a:path h="1674662" w="1803136">
                <a:moveTo>
                  <a:pt x="0" y="0"/>
                </a:moveTo>
                <a:lnTo>
                  <a:pt x="1803136" y="0"/>
                </a:lnTo>
                <a:lnTo>
                  <a:pt x="1803136" y="1674662"/>
                </a:lnTo>
                <a:lnTo>
                  <a:pt x="0" y="16746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23" id="23"/>
          <p:cNvSpPr/>
          <p:nvPr/>
        </p:nvSpPr>
        <p:spPr>
          <a:xfrm>
            <a:off x="2306039" y="3038504"/>
            <a:ext cx="3761967" cy="837331"/>
          </a:xfrm>
          <a:prstGeom prst="line">
            <a:avLst/>
          </a:prstGeom>
          <a:ln cap="flat" w="85725">
            <a:solidFill>
              <a:srgbClr val="1B79A5"/>
            </a:solidFill>
            <a:prstDash val="solid"/>
            <a:headEnd type="none" len="sm" w="sm"/>
            <a:tailEnd type="none" len="sm" w="sm"/>
          </a:ln>
        </p:spPr>
      </p:sp>
      <p:sp>
        <p:nvSpPr>
          <p:cNvPr name="Freeform 24" id="24"/>
          <p:cNvSpPr/>
          <p:nvPr/>
        </p:nvSpPr>
        <p:spPr>
          <a:xfrm flipH="false" flipV="false" rot="0">
            <a:off x="5812763" y="2288472"/>
            <a:ext cx="3516407" cy="2295255"/>
          </a:xfrm>
          <a:custGeom>
            <a:avLst/>
            <a:gdLst/>
            <a:ahLst/>
            <a:cxnLst/>
            <a:rect r="r" b="b" t="t" l="l"/>
            <a:pathLst>
              <a:path h="2295255" w="3516407">
                <a:moveTo>
                  <a:pt x="0" y="0"/>
                </a:moveTo>
                <a:lnTo>
                  <a:pt x="3516407" y="0"/>
                </a:lnTo>
                <a:lnTo>
                  <a:pt x="3516407" y="2295254"/>
                </a:lnTo>
                <a:lnTo>
                  <a:pt x="0" y="22952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25" id="25"/>
          <p:cNvSpPr/>
          <p:nvPr/>
        </p:nvSpPr>
        <p:spPr>
          <a:xfrm>
            <a:off x="8409478" y="4099673"/>
            <a:ext cx="3761967" cy="837331"/>
          </a:xfrm>
          <a:prstGeom prst="line">
            <a:avLst/>
          </a:prstGeom>
          <a:ln cap="flat" w="85725">
            <a:solidFill>
              <a:srgbClr val="1B79A5"/>
            </a:solidFill>
            <a:prstDash val="solid"/>
            <a:headEnd type="none" len="sm" w="sm"/>
            <a:tailEnd type="none" len="sm" w="sm"/>
          </a:ln>
        </p:spPr>
      </p:sp>
      <p:sp>
        <p:nvSpPr>
          <p:cNvPr name="AutoShape 26" id="26"/>
          <p:cNvSpPr/>
          <p:nvPr/>
        </p:nvSpPr>
        <p:spPr>
          <a:xfrm flipV="true">
            <a:off x="12171444" y="4927479"/>
            <a:ext cx="14287" cy="1891704"/>
          </a:xfrm>
          <a:prstGeom prst="line">
            <a:avLst/>
          </a:prstGeom>
          <a:ln cap="flat" w="85725">
            <a:solidFill>
              <a:srgbClr val="1B79A5"/>
            </a:solidFill>
            <a:prstDash val="solid"/>
            <a:headEnd type="none" len="sm" w="sm"/>
            <a:tailEnd type="none" len="sm" w="sm"/>
          </a:ln>
        </p:spPr>
      </p:sp>
      <p:sp>
        <p:nvSpPr>
          <p:cNvPr name="Freeform 27" id="27"/>
          <p:cNvSpPr/>
          <p:nvPr/>
        </p:nvSpPr>
        <p:spPr>
          <a:xfrm flipH="false" flipV="false" rot="0">
            <a:off x="11371438" y="3255696"/>
            <a:ext cx="1600012" cy="2340054"/>
          </a:xfrm>
          <a:custGeom>
            <a:avLst/>
            <a:gdLst/>
            <a:ahLst/>
            <a:cxnLst/>
            <a:rect r="r" b="b" t="t" l="l"/>
            <a:pathLst>
              <a:path h="2340054" w="1600012">
                <a:moveTo>
                  <a:pt x="0" y="0"/>
                </a:moveTo>
                <a:lnTo>
                  <a:pt x="1600012" y="0"/>
                </a:lnTo>
                <a:lnTo>
                  <a:pt x="1600012" y="2340054"/>
                </a:lnTo>
                <a:lnTo>
                  <a:pt x="0" y="23400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AutoShape 28" id="28"/>
          <p:cNvSpPr/>
          <p:nvPr/>
        </p:nvSpPr>
        <p:spPr>
          <a:xfrm flipV="true">
            <a:off x="7376907" y="7824648"/>
            <a:ext cx="3860050" cy="19050"/>
          </a:xfrm>
          <a:prstGeom prst="line">
            <a:avLst/>
          </a:prstGeom>
          <a:ln cap="flat" w="95250">
            <a:solidFill>
              <a:srgbClr val="1B79A5"/>
            </a:solidFill>
            <a:prstDash val="solid"/>
            <a:headEnd type="none" len="sm" w="sm"/>
            <a:tailEnd type="none" len="sm" w="sm"/>
          </a:ln>
        </p:spPr>
      </p:sp>
      <p:sp>
        <p:nvSpPr>
          <p:cNvPr name="Freeform 29" id="29"/>
          <p:cNvSpPr/>
          <p:nvPr/>
        </p:nvSpPr>
        <p:spPr>
          <a:xfrm flipH="false" flipV="false" rot="0">
            <a:off x="10820227" y="6457670"/>
            <a:ext cx="2702435" cy="2867305"/>
          </a:xfrm>
          <a:custGeom>
            <a:avLst/>
            <a:gdLst/>
            <a:ahLst/>
            <a:cxnLst/>
            <a:rect r="r" b="b" t="t" l="l"/>
            <a:pathLst>
              <a:path h="2867305" w="2702435">
                <a:moveTo>
                  <a:pt x="0" y="0"/>
                </a:moveTo>
                <a:lnTo>
                  <a:pt x="2702435" y="0"/>
                </a:lnTo>
                <a:lnTo>
                  <a:pt x="2702435" y="2867305"/>
                </a:lnTo>
                <a:lnTo>
                  <a:pt x="0" y="28673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AutoShape 30" id="30"/>
          <p:cNvSpPr/>
          <p:nvPr/>
        </p:nvSpPr>
        <p:spPr>
          <a:xfrm>
            <a:off x="2306039" y="6663978"/>
            <a:ext cx="3223622" cy="798594"/>
          </a:xfrm>
          <a:prstGeom prst="line">
            <a:avLst/>
          </a:prstGeom>
          <a:ln cap="flat" w="85725">
            <a:solidFill>
              <a:srgbClr val="1B79A5"/>
            </a:solidFill>
            <a:prstDash val="solid"/>
            <a:headEnd type="none" len="sm" w="sm"/>
            <a:tailEnd type="none" len="sm" w="sm"/>
          </a:ln>
        </p:spPr>
      </p:sp>
      <p:sp>
        <p:nvSpPr>
          <p:cNvPr name="Freeform 31" id="31"/>
          <p:cNvSpPr/>
          <p:nvPr/>
        </p:nvSpPr>
        <p:spPr>
          <a:xfrm flipH="false" flipV="false" rot="0">
            <a:off x="5209220" y="6103816"/>
            <a:ext cx="4119950" cy="4114800"/>
          </a:xfrm>
          <a:custGeom>
            <a:avLst/>
            <a:gdLst/>
            <a:ahLst/>
            <a:cxnLst/>
            <a:rect r="r" b="b" t="t" l="l"/>
            <a:pathLst>
              <a:path h="4114800" w="4119950">
                <a:moveTo>
                  <a:pt x="0" y="0"/>
                </a:moveTo>
                <a:lnTo>
                  <a:pt x="4119950" y="0"/>
                </a:lnTo>
                <a:lnTo>
                  <a:pt x="4119950"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2" id="32"/>
          <p:cNvSpPr/>
          <p:nvPr/>
        </p:nvSpPr>
        <p:spPr>
          <a:xfrm flipH="false" flipV="false" rot="0">
            <a:off x="413050" y="5452768"/>
            <a:ext cx="2293642" cy="2009804"/>
          </a:xfrm>
          <a:custGeom>
            <a:avLst/>
            <a:gdLst/>
            <a:ahLst/>
            <a:cxnLst/>
            <a:rect r="r" b="b" t="t" l="l"/>
            <a:pathLst>
              <a:path h="2009804" w="2293642">
                <a:moveTo>
                  <a:pt x="0" y="0"/>
                </a:moveTo>
                <a:lnTo>
                  <a:pt x="2293642" y="0"/>
                </a:lnTo>
                <a:lnTo>
                  <a:pt x="2293642" y="2009804"/>
                </a:lnTo>
                <a:lnTo>
                  <a:pt x="0" y="2009804"/>
                </a:lnTo>
                <a:lnTo>
                  <a:pt x="0" y="0"/>
                </a:lnTo>
                <a:close/>
              </a:path>
            </a:pathLst>
          </a:custGeom>
          <a:blipFill>
            <a:blip r:embed="rId15"/>
            <a:stretch>
              <a:fillRect l="0" t="0" r="0" b="0"/>
            </a:stretch>
          </a:blipFill>
        </p:spPr>
      </p:sp>
      <p:sp>
        <p:nvSpPr>
          <p:cNvPr name="TextBox 33" id="33"/>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9</a:t>
            </a:r>
          </a:p>
        </p:txBody>
      </p:sp>
      <p:sp>
        <p:nvSpPr>
          <p:cNvPr name="TextBox 34" id="34"/>
          <p:cNvSpPr txBox="true"/>
          <p:nvPr/>
        </p:nvSpPr>
        <p:spPr>
          <a:xfrm rot="0">
            <a:off x="451150" y="325339"/>
            <a:ext cx="17711565"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Online Process for Cloud based softwares</a:t>
            </a:r>
          </a:p>
        </p:txBody>
      </p:sp>
      <p:sp>
        <p:nvSpPr>
          <p:cNvPr name="TextBox 35" id="35"/>
          <p:cNvSpPr txBox="true"/>
          <p:nvPr/>
        </p:nvSpPr>
        <p:spPr>
          <a:xfrm rot="0">
            <a:off x="0" y="4254273"/>
            <a:ext cx="4573978" cy="550418"/>
          </a:xfrm>
          <a:prstGeom prst="rect">
            <a:avLst/>
          </a:prstGeom>
        </p:spPr>
        <p:txBody>
          <a:bodyPr anchor="t" rtlCol="false" tIns="0" lIns="0" bIns="0" rIns="0">
            <a:spAutoFit/>
          </a:bodyPr>
          <a:lstStyle/>
          <a:p>
            <a:pPr algn="ctr">
              <a:lnSpc>
                <a:spcPts val="2212"/>
              </a:lnSpc>
            </a:pPr>
            <a:r>
              <a:rPr lang="en-US" sz="1580" b="true">
                <a:solidFill>
                  <a:srgbClr val="000000"/>
                </a:solidFill>
                <a:latin typeface="Canva Sans Bold"/>
                <a:ea typeface="Canva Sans Bold"/>
                <a:cs typeface="Canva Sans Bold"/>
                <a:sym typeface="Canva Sans Bold"/>
              </a:rPr>
              <a:t>Client uploads data on secure server or email it to us via internet</a:t>
            </a:r>
          </a:p>
        </p:txBody>
      </p:sp>
      <p:sp>
        <p:nvSpPr>
          <p:cNvPr name="TextBox 36" id="36"/>
          <p:cNvSpPr txBox="true"/>
          <p:nvPr/>
        </p:nvSpPr>
        <p:spPr>
          <a:xfrm rot="0">
            <a:off x="5283978" y="4681804"/>
            <a:ext cx="4573978" cy="550418"/>
          </a:xfrm>
          <a:prstGeom prst="rect">
            <a:avLst/>
          </a:prstGeom>
        </p:spPr>
        <p:txBody>
          <a:bodyPr anchor="t" rtlCol="false" tIns="0" lIns="0" bIns="0" rIns="0">
            <a:spAutoFit/>
          </a:bodyPr>
          <a:lstStyle/>
          <a:p>
            <a:pPr algn="ctr">
              <a:lnSpc>
                <a:spcPts val="2212"/>
              </a:lnSpc>
            </a:pPr>
            <a:r>
              <a:rPr lang="en-US" sz="1580" b="true">
                <a:solidFill>
                  <a:srgbClr val="000000"/>
                </a:solidFill>
                <a:latin typeface="Canva Sans Bold"/>
                <a:ea typeface="Canva Sans Bold"/>
                <a:cs typeface="Canva Sans Bold"/>
                <a:sym typeface="Canva Sans Bold"/>
              </a:rPr>
              <a:t>Team access secure server and intimate back client on data received</a:t>
            </a:r>
          </a:p>
        </p:txBody>
      </p:sp>
      <p:sp>
        <p:nvSpPr>
          <p:cNvPr name="TextBox 37" id="37"/>
          <p:cNvSpPr txBox="true"/>
          <p:nvPr/>
        </p:nvSpPr>
        <p:spPr>
          <a:xfrm rot="0">
            <a:off x="12971450" y="4681804"/>
            <a:ext cx="4573978" cy="550418"/>
          </a:xfrm>
          <a:prstGeom prst="rect">
            <a:avLst/>
          </a:prstGeom>
        </p:spPr>
        <p:txBody>
          <a:bodyPr anchor="t" rtlCol="false" tIns="0" lIns="0" bIns="0" rIns="0">
            <a:spAutoFit/>
          </a:bodyPr>
          <a:lstStyle/>
          <a:p>
            <a:pPr algn="ctr">
              <a:lnSpc>
                <a:spcPts val="2212"/>
              </a:lnSpc>
            </a:pPr>
            <a:r>
              <a:rPr lang="en-US" sz="1580" b="true">
                <a:solidFill>
                  <a:srgbClr val="000000"/>
                </a:solidFill>
                <a:latin typeface="Canva Sans Bold"/>
                <a:ea typeface="Canva Sans Bold"/>
                <a:cs typeface="Canva Sans Bold"/>
                <a:sym typeface="Canva Sans Bold"/>
              </a:rPr>
              <a:t>Work distributed to team by </a:t>
            </a:r>
          </a:p>
          <a:p>
            <a:pPr algn="ctr">
              <a:lnSpc>
                <a:spcPts val="2212"/>
              </a:lnSpc>
            </a:pPr>
            <a:r>
              <a:rPr lang="en-US" sz="1580" b="true">
                <a:solidFill>
                  <a:srgbClr val="000000"/>
                </a:solidFill>
                <a:latin typeface="Canva Sans Bold"/>
                <a:ea typeface="Canva Sans Bold"/>
                <a:cs typeface="Canva Sans Bold"/>
                <a:sym typeface="Canva Sans Bold"/>
              </a:rPr>
              <a:t>Team Leader</a:t>
            </a:r>
          </a:p>
        </p:txBody>
      </p:sp>
      <p:sp>
        <p:nvSpPr>
          <p:cNvPr name="TextBox 38" id="38"/>
          <p:cNvSpPr txBox="true"/>
          <p:nvPr/>
        </p:nvSpPr>
        <p:spPr>
          <a:xfrm rot="0">
            <a:off x="13123850" y="6918980"/>
            <a:ext cx="4573978" cy="826643"/>
          </a:xfrm>
          <a:prstGeom prst="rect">
            <a:avLst/>
          </a:prstGeom>
        </p:spPr>
        <p:txBody>
          <a:bodyPr anchor="t" rtlCol="false" tIns="0" lIns="0" bIns="0" rIns="0">
            <a:spAutoFit/>
          </a:bodyPr>
          <a:lstStyle/>
          <a:p>
            <a:pPr algn="ctr">
              <a:lnSpc>
                <a:spcPts val="2212"/>
              </a:lnSpc>
            </a:pPr>
            <a:r>
              <a:rPr lang="en-US" sz="1580" b="true">
                <a:solidFill>
                  <a:srgbClr val="000000"/>
                </a:solidFill>
                <a:latin typeface="Canva Sans Bold"/>
                <a:ea typeface="Canva Sans Bold"/>
                <a:cs typeface="Canva Sans Bold"/>
                <a:sym typeface="Canva Sans Bold"/>
              </a:rPr>
              <a:t>Team access cloud softwares e.g. </a:t>
            </a:r>
          </a:p>
          <a:p>
            <a:pPr algn="ctr">
              <a:lnSpc>
                <a:spcPts val="2212"/>
              </a:lnSpc>
            </a:pPr>
            <a:r>
              <a:rPr lang="en-US" sz="1580" b="true">
                <a:solidFill>
                  <a:srgbClr val="000000"/>
                </a:solidFill>
                <a:latin typeface="Canva Sans Bold"/>
                <a:ea typeface="Canva Sans Bold"/>
                <a:cs typeface="Canva Sans Bold"/>
                <a:sym typeface="Canva Sans Bold"/>
              </a:rPr>
              <a:t>Quickbooks Online, xero, Myob, kashflow, sassu etc.</a:t>
            </a:r>
          </a:p>
        </p:txBody>
      </p:sp>
      <p:sp>
        <p:nvSpPr>
          <p:cNvPr name="TextBox 39" id="39"/>
          <p:cNvSpPr txBox="true"/>
          <p:nvPr/>
        </p:nvSpPr>
        <p:spPr>
          <a:xfrm rot="0">
            <a:off x="7127906" y="8281847"/>
            <a:ext cx="3997020" cy="821980"/>
          </a:xfrm>
          <a:prstGeom prst="rect">
            <a:avLst/>
          </a:prstGeom>
        </p:spPr>
        <p:txBody>
          <a:bodyPr anchor="t" rtlCol="false" tIns="0" lIns="0" bIns="0" rIns="0">
            <a:spAutoFit/>
          </a:bodyPr>
          <a:lstStyle/>
          <a:p>
            <a:pPr algn="ctr">
              <a:lnSpc>
                <a:spcPts val="2212"/>
              </a:lnSpc>
            </a:pPr>
            <a:r>
              <a:rPr lang="en-US" sz="1580" b="true">
                <a:solidFill>
                  <a:srgbClr val="000000"/>
                </a:solidFill>
                <a:latin typeface="Canva Sans Bold"/>
                <a:ea typeface="Canva Sans Bold"/>
                <a:cs typeface="Canva Sans Bold"/>
                <a:sym typeface="Canva Sans Bold"/>
              </a:rPr>
              <a:t>The Whole work is reviewed by team leader and management to provide quality services.</a:t>
            </a:r>
          </a:p>
        </p:txBody>
      </p:sp>
      <p:sp>
        <p:nvSpPr>
          <p:cNvPr name="TextBox 40" id="40"/>
          <p:cNvSpPr txBox="true"/>
          <p:nvPr/>
        </p:nvSpPr>
        <p:spPr>
          <a:xfrm rot="0">
            <a:off x="85556" y="7707523"/>
            <a:ext cx="3997020" cy="547304"/>
          </a:xfrm>
          <a:prstGeom prst="rect">
            <a:avLst/>
          </a:prstGeom>
        </p:spPr>
        <p:txBody>
          <a:bodyPr anchor="t" rtlCol="false" tIns="0" lIns="0" bIns="0" rIns="0">
            <a:spAutoFit/>
          </a:bodyPr>
          <a:lstStyle/>
          <a:p>
            <a:pPr algn="ctr">
              <a:lnSpc>
                <a:spcPts val="2212"/>
              </a:lnSpc>
            </a:pPr>
            <a:r>
              <a:rPr lang="en-US" sz="1580" b="true">
                <a:solidFill>
                  <a:srgbClr val="000000"/>
                </a:solidFill>
                <a:latin typeface="Canva Sans Bold"/>
                <a:ea typeface="Canva Sans Bold"/>
                <a:cs typeface="Canva Sans Bold"/>
                <a:sym typeface="Canva Sans Bold"/>
              </a:rPr>
              <a:t>Client will be intimated on the progress of work regularly.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533" y="9039505"/>
            <a:ext cx="2131755" cy="2112068"/>
            <a:chOff x="0" y="0"/>
            <a:chExt cx="966879" cy="957950"/>
          </a:xfrm>
        </p:grpSpPr>
        <p:sp>
          <p:nvSpPr>
            <p:cNvPr name="Freeform 3" id="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4" id="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950822" y="9039505"/>
            <a:ext cx="2131755" cy="2112068"/>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91344" y="8849005"/>
            <a:ext cx="2131755" cy="2112068"/>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sp>
        <p:nvSpPr>
          <p:cNvPr name="Freeform 13" id="13"/>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15" id="15"/>
          <p:cNvGrpSpPr/>
          <p:nvPr/>
        </p:nvGrpSpPr>
        <p:grpSpPr>
          <a:xfrm rot="0">
            <a:off x="0" y="0"/>
            <a:ext cx="18658340" cy="1870360"/>
            <a:chOff x="0" y="0"/>
            <a:chExt cx="4914131" cy="492605"/>
          </a:xfrm>
        </p:grpSpPr>
        <p:sp>
          <p:nvSpPr>
            <p:cNvPr name="Freeform 16" id="1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17" id="1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18" id="18"/>
          <p:cNvGrpSpPr/>
          <p:nvPr/>
        </p:nvGrpSpPr>
        <p:grpSpPr>
          <a:xfrm rot="0">
            <a:off x="-885154" y="185303"/>
            <a:ext cx="1298204" cy="1286215"/>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3793325" y="9194256"/>
            <a:ext cx="4369390" cy="889120"/>
          </a:xfrm>
          <a:custGeom>
            <a:avLst/>
            <a:gdLst/>
            <a:ahLst/>
            <a:cxnLst/>
            <a:rect r="r" b="b" t="t" l="l"/>
            <a:pathLst>
              <a:path h="889120" w="4369390">
                <a:moveTo>
                  <a:pt x="0" y="0"/>
                </a:moveTo>
                <a:lnTo>
                  <a:pt x="4369390" y="0"/>
                </a:lnTo>
                <a:lnTo>
                  <a:pt x="4369390" y="889120"/>
                </a:lnTo>
                <a:lnTo>
                  <a:pt x="0" y="889120"/>
                </a:lnTo>
                <a:lnTo>
                  <a:pt x="0" y="0"/>
                </a:lnTo>
                <a:close/>
              </a:path>
            </a:pathLst>
          </a:custGeom>
          <a:blipFill>
            <a:blip r:embed="rId4"/>
            <a:stretch>
              <a:fillRect l="0" t="0" r="0" b="0"/>
            </a:stretch>
          </a:blipFill>
        </p:spPr>
      </p:sp>
      <p:sp>
        <p:nvSpPr>
          <p:cNvPr name="Freeform 22" id="22"/>
          <p:cNvSpPr/>
          <p:nvPr/>
        </p:nvSpPr>
        <p:spPr>
          <a:xfrm flipH="false" flipV="false" rot="0">
            <a:off x="82602" y="4003138"/>
            <a:ext cx="660896" cy="576632"/>
          </a:xfrm>
          <a:custGeom>
            <a:avLst/>
            <a:gdLst/>
            <a:ahLst/>
            <a:cxnLst/>
            <a:rect r="r" b="b" t="t" l="l"/>
            <a:pathLst>
              <a:path h="576632" w="660896">
                <a:moveTo>
                  <a:pt x="0" y="0"/>
                </a:moveTo>
                <a:lnTo>
                  <a:pt x="660896" y="0"/>
                </a:lnTo>
                <a:lnTo>
                  <a:pt x="660896" y="576631"/>
                </a:lnTo>
                <a:lnTo>
                  <a:pt x="0" y="576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82602" y="4857069"/>
            <a:ext cx="660896" cy="576632"/>
          </a:xfrm>
          <a:custGeom>
            <a:avLst/>
            <a:gdLst/>
            <a:ahLst/>
            <a:cxnLst/>
            <a:rect r="r" b="b" t="t" l="l"/>
            <a:pathLst>
              <a:path h="576632" w="660896">
                <a:moveTo>
                  <a:pt x="0" y="0"/>
                </a:moveTo>
                <a:lnTo>
                  <a:pt x="660896" y="0"/>
                </a:lnTo>
                <a:lnTo>
                  <a:pt x="660896" y="576632"/>
                </a:lnTo>
                <a:lnTo>
                  <a:pt x="0" y="5766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0">
            <a:off x="82602" y="5711001"/>
            <a:ext cx="660896" cy="576632"/>
          </a:xfrm>
          <a:custGeom>
            <a:avLst/>
            <a:gdLst/>
            <a:ahLst/>
            <a:cxnLst/>
            <a:rect r="r" b="b" t="t" l="l"/>
            <a:pathLst>
              <a:path h="576632" w="660896">
                <a:moveTo>
                  <a:pt x="0" y="0"/>
                </a:moveTo>
                <a:lnTo>
                  <a:pt x="660896" y="0"/>
                </a:lnTo>
                <a:lnTo>
                  <a:pt x="660896" y="576632"/>
                </a:lnTo>
                <a:lnTo>
                  <a:pt x="0" y="5766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82602" y="6564933"/>
            <a:ext cx="660896" cy="576632"/>
          </a:xfrm>
          <a:custGeom>
            <a:avLst/>
            <a:gdLst/>
            <a:ahLst/>
            <a:cxnLst/>
            <a:rect r="r" b="b" t="t" l="l"/>
            <a:pathLst>
              <a:path h="576632" w="660896">
                <a:moveTo>
                  <a:pt x="0" y="0"/>
                </a:moveTo>
                <a:lnTo>
                  <a:pt x="660896" y="0"/>
                </a:lnTo>
                <a:lnTo>
                  <a:pt x="660896" y="576631"/>
                </a:lnTo>
                <a:lnTo>
                  <a:pt x="0" y="576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82602" y="7418864"/>
            <a:ext cx="660896" cy="576632"/>
          </a:xfrm>
          <a:custGeom>
            <a:avLst/>
            <a:gdLst/>
            <a:ahLst/>
            <a:cxnLst/>
            <a:rect r="r" b="b" t="t" l="l"/>
            <a:pathLst>
              <a:path h="576632" w="660896">
                <a:moveTo>
                  <a:pt x="0" y="0"/>
                </a:moveTo>
                <a:lnTo>
                  <a:pt x="660896" y="0"/>
                </a:lnTo>
                <a:lnTo>
                  <a:pt x="660896" y="576632"/>
                </a:lnTo>
                <a:lnTo>
                  <a:pt x="0" y="5766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7" id="27"/>
          <p:cNvGrpSpPr/>
          <p:nvPr/>
        </p:nvGrpSpPr>
        <p:grpSpPr>
          <a:xfrm rot="0">
            <a:off x="183192" y="2400812"/>
            <a:ext cx="6652641" cy="867182"/>
            <a:chOff x="0" y="0"/>
            <a:chExt cx="1752136" cy="228394"/>
          </a:xfrm>
        </p:grpSpPr>
        <p:sp>
          <p:nvSpPr>
            <p:cNvPr name="Freeform 28" id="28"/>
            <p:cNvSpPr/>
            <p:nvPr/>
          </p:nvSpPr>
          <p:spPr>
            <a:xfrm flipH="false" flipV="false" rot="0">
              <a:off x="0" y="0"/>
              <a:ext cx="1752136" cy="228393"/>
            </a:xfrm>
            <a:custGeom>
              <a:avLst/>
              <a:gdLst/>
              <a:ahLst/>
              <a:cxnLst/>
              <a:rect r="r" b="b" t="t" l="l"/>
              <a:pathLst>
                <a:path h="228393" w="1752136">
                  <a:moveTo>
                    <a:pt x="1752136" y="0"/>
                  </a:moveTo>
                  <a:lnTo>
                    <a:pt x="0" y="0"/>
                  </a:lnTo>
                  <a:lnTo>
                    <a:pt x="101600" y="114197"/>
                  </a:lnTo>
                  <a:lnTo>
                    <a:pt x="0" y="228393"/>
                  </a:lnTo>
                  <a:lnTo>
                    <a:pt x="1752136" y="228393"/>
                  </a:lnTo>
                  <a:lnTo>
                    <a:pt x="1650536" y="114197"/>
                  </a:lnTo>
                  <a:lnTo>
                    <a:pt x="1752136" y="0"/>
                  </a:lnTo>
                  <a:close/>
                </a:path>
              </a:pathLst>
            </a:custGeom>
            <a:solidFill>
              <a:srgbClr val="1B79A5"/>
            </a:solidFill>
          </p:spPr>
        </p:sp>
        <p:sp>
          <p:nvSpPr>
            <p:cNvPr name="TextBox 29" id="29"/>
            <p:cNvSpPr txBox="true"/>
            <p:nvPr/>
          </p:nvSpPr>
          <p:spPr>
            <a:xfrm>
              <a:off x="88900" y="-38100"/>
              <a:ext cx="1574336" cy="266494"/>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10</a:t>
            </a:r>
          </a:p>
        </p:txBody>
      </p:sp>
      <p:sp>
        <p:nvSpPr>
          <p:cNvPr name="TextBox 31" id="31"/>
          <p:cNvSpPr txBox="true"/>
          <p:nvPr/>
        </p:nvSpPr>
        <p:spPr>
          <a:xfrm rot="0">
            <a:off x="451150" y="325339"/>
            <a:ext cx="17711565"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Infrastructure at OBG</a:t>
            </a:r>
          </a:p>
        </p:txBody>
      </p:sp>
      <p:sp>
        <p:nvSpPr>
          <p:cNvPr name="TextBox 32" id="32"/>
          <p:cNvSpPr txBox="true"/>
          <p:nvPr/>
        </p:nvSpPr>
        <p:spPr>
          <a:xfrm rot="0">
            <a:off x="451150" y="2561424"/>
            <a:ext cx="6079884" cy="488807"/>
          </a:xfrm>
          <a:prstGeom prst="rect">
            <a:avLst/>
          </a:prstGeom>
        </p:spPr>
        <p:txBody>
          <a:bodyPr anchor="t" rtlCol="false" tIns="0" lIns="0" bIns="0" rIns="0">
            <a:spAutoFit/>
          </a:bodyPr>
          <a:lstStyle/>
          <a:p>
            <a:pPr algn="ctr">
              <a:lnSpc>
                <a:spcPts val="4032"/>
              </a:lnSpc>
            </a:pPr>
            <a:r>
              <a:rPr lang="en-US" sz="2880" b="true">
                <a:solidFill>
                  <a:srgbClr val="FFFFFF"/>
                </a:solidFill>
                <a:latin typeface="Canva Sans Bold"/>
                <a:ea typeface="Canva Sans Bold"/>
                <a:cs typeface="Canva Sans Bold"/>
                <a:sym typeface="Canva Sans Bold"/>
              </a:rPr>
              <a:t>OUR OUTSOURCING AMENITIES</a:t>
            </a:r>
          </a:p>
        </p:txBody>
      </p:sp>
      <p:sp>
        <p:nvSpPr>
          <p:cNvPr name="TextBox 33" id="33"/>
          <p:cNvSpPr txBox="true"/>
          <p:nvPr/>
        </p:nvSpPr>
        <p:spPr>
          <a:xfrm rot="0">
            <a:off x="803575" y="4018475"/>
            <a:ext cx="6079884" cy="488807"/>
          </a:xfrm>
          <a:prstGeom prst="rect">
            <a:avLst/>
          </a:prstGeom>
        </p:spPr>
        <p:txBody>
          <a:bodyPr anchor="t" rtlCol="false" tIns="0" lIns="0" bIns="0" rIns="0">
            <a:spAutoFit/>
          </a:bodyPr>
          <a:lstStyle/>
          <a:p>
            <a:pPr algn="l">
              <a:lnSpc>
                <a:spcPts val="4032"/>
              </a:lnSpc>
            </a:pPr>
            <a:r>
              <a:rPr lang="en-US" sz="2880" b="true">
                <a:solidFill>
                  <a:srgbClr val="1B79A5"/>
                </a:solidFill>
                <a:latin typeface="Canva Sans Bold"/>
                <a:ea typeface="Canva Sans Bold"/>
                <a:cs typeface="Canva Sans Bold"/>
                <a:sym typeface="Canva Sans Bold"/>
              </a:rPr>
              <a:t>SECURED INFRASTRUCTURES</a:t>
            </a:r>
          </a:p>
        </p:txBody>
      </p:sp>
      <p:sp>
        <p:nvSpPr>
          <p:cNvPr name="TextBox 34" id="34"/>
          <p:cNvSpPr txBox="true"/>
          <p:nvPr/>
        </p:nvSpPr>
        <p:spPr>
          <a:xfrm rot="0">
            <a:off x="803575" y="4872407"/>
            <a:ext cx="11756259" cy="488807"/>
          </a:xfrm>
          <a:prstGeom prst="rect">
            <a:avLst/>
          </a:prstGeom>
        </p:spPr>
        <p:txBody>
          <a:bodyPr anchor="t" rtlCol="false" tIns="0" lIns="0" bIns="0" rIns="0">
            <a:spAutoFit/>
          </a:bodyPr>
          <a:lstStyle/>
          <a:p>
            <a:pPr algn="l">
              <a:lnSpc>
                <a:spcPts val="4032"/>
              </a:lnSpc>
            </a:pPr>
            <a:r>
              <a:rPr lang="en-US" sz="2880" b="true">
                <a:solidFill>
                  <a:srgbClr val="1B79A5"/>
                </a:solidFill>
                <a:latin typeface="Canva Sans Bold"/>
                <a:ea typeface="Canva Sans Bold"/>
                <a:cs typeface="Canva Sans Bold"/>
                <a:sym typeface="Canva Sans Bold"/>
              </a:rPr>
              <a:t>SECURED FILE TRANSFER PROTOCOL FOR DATA TRANSMISSION </a:t>
            </a:r>
          </a:p>
        </p:txBody>
      </p:sp>
      <p:sp>
        <p:nvSpPr>
          <p:cNvPr name="TextBox 35" id="35"/>
          <p:cNvSpPr txBox="true"/>
          <p:nvPr/>
        </p:nvSpPr>
        <p:spPr>
          <a:xfrm rot="0">
            <a:off x="803575" y="5723163"/>
            <a:ext cx="12259809" cy="488807"/>
          </a:xfrm>
          <a:prstGeom prst="rect">
            <a:avLst/>
          </a:prstGeom>
        </p:spPr>
        <p:txBody>
          <a:bodyPr anchor="t" rtlCol="false" tIns="0" lIns="0" bIns="0" rIns="0">
            <a:spAutoFit/>
          </a:bodyPr>
          <a:lstStyle/>
          <a:p>
            <a:pPr algn="l">
              <a:lnSpc>
                <a:spcPts val="4032"/>
              </a:lnSpc>
            </a:pPr>
            <a:r>
              <a:rPr lang="en-US" sz="2880" b="true">
                <a:solidFill>
                  <a:srgbClr val="1B79A5"/>
                </a:solidFill>
                <a:latin typeface="Canva Sans Bold"/>
                <a:ea typeface="Canva Sans Bold"/>
                <a:cs typeface="Canva Sans Bold"/>
                <a:sym typeface="Canva Sans Bold"/>
              </a:rPr>
              <a:t>24/7 POWER BACKUPS AND 100 MBPS SPEED INTERNET AMENITIES</a:t>
            </a:r>
          </a:p>
        </p:txBody>
      </p:sp>
      <p:sp>
        <p:nvSpPr>
          <p:cNvPr name="TextBox 36" id="36"/>
          <p:cNvSpPr txBox="true"/>
          <p:nvPr/>
        </p:nvSpPr>
        <p:spPr>
          <a:xfrm rot="0">
            <a:off x="803575" y="6573920"/>
            <a:ext cx="10749160" cy="488807"/>
          </a:xfrm>
          <a:prstGeom prst="rect">
            <a:avLst/>
          </a:prstGeom>
        </p:spPr>
        <p:txBody>
          <a:bodyPr anchor="t" rtlCol="false" tIns="0" lIns="0" bIns="0" rIns="0">
            <a:spAutoFit/>
          </a:bodyPr>
          <a:lstStyle/>
          <a:p>
            <a:pPr algn="l">
              <a:lnSpc>
                <a:spcPts val="4032"/>
              </a:lnSpc>
            </a:pPr>
            <a:r>
              <a:rPr lang="en-US" sz="2880" b="true">
                <a:solidFill>
                  <a:srgbClr val="1B79A5"/>
                </a:solidFill>
                <a:latin typeface="Canva Sans Bold"/>
                <a:ea typeface="Canva Sans Bold"/>
                <a:cs typeface="Canva Sans Bold"/>
                <a:sym typeface="Canva Sans Bold"/>
              </a:rPr>
              <a:t>ALL TYPE OF COMMUNICATION FACILITIES ARE AVAILABLE</a:t>
            </a:r>
          </a:p>
        </p:txBody>
      </p:sp>
      <p:sp>
        <p:nvSpPr>
          <p:cNvPr name="TextBox 37" id="37"/>
          <p:cNvSpPr txBox="true"/>
          <p:nvPr/>
        </p:nvSpPr>
        <p:spPr>
          <a:xfrm rot="0">
            <a:off x="765475" y="7424677"/>
            <a:ext cx="10749160" cy="488807"/>
          </a:xfrm>
          <a:prstGeom prst="rect">
            <a:avLst/>
          </a:prstGeom>
        </p:spPr>
        <p:txBody>
          <a:bodyPr anchor="t" rtlCol="false" tIns="0" lIns="0" bIns="0" rIns="0">
            <a:spAutoFit/>
          </a:bodyPr>
          <a:lstStyle/>
          <a:p>
            <a:pPr algn="l">
              <a:lnSpc>
                <a:spcPts val="4032"/>
              </a:lnSpc>
            </a:pPr>
            <a:r>
              <a:rPr lang="en-US" sz="2880" b="true">
                <a:solidFill>
                  <a:srgbClr val="1B79A5"/>
                </a:solidFill>
                <a:latin typeface="Canva Sans Bold"/>
                <a:ea typeface="Canva Sans Bold"/>
                <a:cs typeface="Canva Sans Bold"/>
                <a:sym typeface="Canva Sans Bold"/>
              </a:rPr>
              <a:t>ANTIVIRUS INSTALLED AND UPDATED ON ALL SYSTEMS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533" y="9039505"/>
            <a:ext cx="2131755" cy="2112068"/>
            <a:chOff x="0" y="0"/>
            <a:chExt cx="966879" cy="957950"/>
          </a:xfrm>
        </p:grpSpPr>
        <p:sp>
          <p:nvSpPr>
            <p:cNvPr name="Freeform 3" id="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4" id="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950822" y="9039505"/>
            <a:ext cx="2131755" cy="2112068"/>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91344" y="8849005"/>
            <a:ext cx="2131755" cy="2112068"/>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sp>
        <p:nvSpPr>
          <p:cNvPr name="Freeform 13" id="13"/>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15" id="15"/>
          <p:cNvGrpSpPr/>
          <p:nvPr/>
        </p:nvGrpSpPr>
        <p:grpSpPr>
          <a:xfrm rot="0">
            <a:off x="0" y="0"/>
            <a:ext cx="18658340" cy="1870360"/>
            <a:chOff x="0" y="0"/>
            <a:chExt cx="4914131" cy="492605"/>
          </a:xfrm>
        </p:grpSpPr>
        <p:sp>
          <p:nvSpPr>
            <p:cNvPr name="Freeform 16" id="1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17" id="1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18" id="18"/>
          <p:cNvGrpSpPr/>
          <p:nvPr/>
        </p:nvGrpSpPr>
        <p:grpSpPr>
          <a:xfrm rot="0">
            <a:off x="-885154" y="185303"/>
            <a:ext cx="1298204" cy="1286215"/>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3793325" y="9194256"/>
            <a:ext cx="4369390" cy="889120"/>
          </a:xfrm>
          <a:custGeom>
            <a:avLst/>
            <a:gdLst/>
            <a:ahLst/>
            <a:cxnLst/>
            <a:rect r="r" b="b" t="t" l="l"/>
            <a:pathLst>
              <a:path h="889120" w="4369390">
                <a:moveTo>
                  <a:pt x="0" y="0"/>
                </a:moveTo>
                <a:lnTo>
                  <a:pt x="4369390" y="0"/>
                </a:lnTo>
                <a:lnTo>
                  <a:pt x="4369390" y="889120"/>
                </a:lnTo>
                <a:lnTo>
                  <a:pt x="0" y="889120"/>
                </a:lnTo>
                <a:lnTo>
                  <a:pt x="0" y="0"/>
                </a:lnTo>
                <a:close/>
              </a:path>
            </a:pathLst>
          </a:custGeom>
          <a:blipFill>
            <a:blip r:embed="rId4"/>
            <a:stretch>
              <a:fillRect l="0" t="0" r="0" b="0"/>
            </a:stretch>
          </a:blipFill>
        </p:spPr>
      </p:sp>
      <p:sp>
        <p:nvSpPr>
          <p:cNvPr name="Freeform 22" id="22"/>
          <p:cNvSpPr/>
          <p:nvPr/>
        </p:nvSpPr>
        <p:spPr>
          <a:xfrm flipH="false" flipV="false" rot="0">
            <a:off x="891344" y="2374347"/>
            <a:ext cx="5970671" cy="5970671"/>
          </a:xfrm>
          <a:custGeom>
            <a:avLst/>
            <a:gdLst/>
            <a:ahLst/>
            <a:cxnLst/>
            <a:rect r="r" b="b" t="t" l="l"/>
            <a:pathLst>
              <a:path h="5970671" w="5970671">
                <a:moveTo>
                  <a:pt x="0" y="0"/>
                </a:moveTo>
                <a:lnTo>
                  <a:pt x="5970671" y="0"/>
                </a:lnTo>
                <a:lnTo>
                  <a:pt x="5970671" y="5970671"/>
                </a:lnTo>
                <a:lnTo>
                  <a:pt x="0" y="5970671"/>
                </a:lnTo>
                <a:lnTo>
                  <a:pt x="0" y="0"/>
                </a:lnTo>
                <a:close/>
              </a:path>
            </a:pathLst>
          </a:custGeom>
          <a:blipFill>
            <a:blip r:embed="rId5"/>
            <a:stretch>
              <a:fillRect l="0" t="0" r="0" b="0"/>
            </a:stretch>
          </a:blipFill>
        </p:spPr>
      </p:sp>
      <p:sp>
        <p:nvSpPr>
          <p:cNvPr name="Freeform 23" id="23"/>
          <p:cNvSpPr/>
          <p:nvPr/>
        </p:nvSpPr>
        <p:spPr>
          <a:xfrm flipH="false" flipV="false" rot="0">
            <a:off x="8430540" y="2374347"/>
            <a:ext cx="8377079" cy="5654529"/>
          </a:xfrm>
          <a:custGeom>
            <a:avLst/>
            <a:gdLst/>
            <a:ahLst/>
            <a:cxnLst/>
            <a:rect r="r" b="b" t="t" l="l"/>
            <a:pathLst>
              <a:path h="5654529" w="8377079">
                <a:moveTo>
                  <a:pt x="0" y="0"/>
                </a:moveTo>
                <a:lnTo>
                  <a:pt x="8377079" y="0"/>
                </a:lnTo>
                <a:lnTo>
                  <a:pt x="8377079" y="5654529"/>
                </a:lnTo>
                <a:lnTo>
                  <a:pt x="0" y="5654529"/>
                </a:lnTo>
                <a:lnTo>
                  <a:pt x="0" y="0"/>
                </a:lnTo>
                <a:close/>
              </a:path>
            </a:pathLst>
          </a:custGeom>
          <a:blipFill>
            <a:blip r:embed="rId6"/>
            <a:stretch>
              <a:fillRect l="0" t="0" r="0" b="0"/>
            </a:stretch>
          </a:blipFill>
        </p:spPr>
      </p:sp>
      <p:sp>
        <p:nvSpPr>
          <p:cNvPr name="TextBox 24" id="24"/>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11</a:t>
            </a:r>
          </a:p>
        </p:txBody>
      </p:sp>
      <p:sp>
        <p:nvSpPr>
          <p:cNvPr name="TextBox 25" id="25"/>
          <p:cNvSpPr txBox="true"/>
          <p:nvPr/>
        </p:nvSpPr>
        <p:spPr>
          <a:xfrm rot="0">
            <a:off x="451150" y="325339"/>
            <a:ext cx="17711565"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Our Software Certification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533" y="9039505"/>
            <a:ext cx="2131755" cy="2112068"/>
            <a:chOff x="0" y="0"/>
            <a:chExt cx="966879" cy="957950"/>
          </a:xfrm>
        </p:grpSpPr>
        <p:sp>
          <p:nvSpPr>
            <p:cNvPr name="Freeform 3" id="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4" id="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950822" y="9039505"/>
            <a:ext cx="2131755" cy="2112068"/>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91344" y="8849005"/>
            <a:ext cx="2131755" cy="2112068"/>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sp>
        <p:nvSpPr>
          <p:cNvPr name="Freeform 13" id="13"/>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15" id="15"/>
          <p:cNvGrpSpPr/>
          <p:nvPr/>
        </p:nvGrpSpPr>
        <p:grpSpPr>
          <a:xfrm rot="0">
            <a:off x="0" y="0"/>
            <a:ext cx="18658340" cy="1870360"/>
            <a:chOff x="0" y="0"/>
            <a:chExt cx="4914131" cy="492605"/>
          </a:xfrm>
        </p:grpSpPr>
        <p:sp>
          <p:nvSpPr>
            <p:cNvPr name="Freeform 16" id="1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17" id="1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18" id="18"/>
          <p:cNvGrpSpPr/>
          <p:nvPr/>
        </p:nvGrpSpPr>
        <p:grpSpPr>
          <a:xfrm rot="0">
            <a:off x="-885154" y="185303"/>
            <a:ext cx="1298204" cy="1286215"/>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3793325" y="9194256"/>
            <a:ext cx="4369390" cy="889120"/>
          </a:xfrm>
          <a:custGeom>
            <a:avLst/>
            <a:gdLst/>
            <a:ahLst/>
            <a:cxnLst/>
            <a:rect r="r" b="b" t="t" l="l"/>
            <a:pathLst>
              <a:path h="889120" w="4369390">
                <a:moveTo>
                  <a:pt x="0" y="0"/>
                </a:moveTo>
                <a:lnTo>
                  <a:pt x="4369390" y="0"/>
                </a:lnTo>
                <a:lnTo>
                  <a:pt x="4369390" y="889120"/>
                </a:lnTo>
                <a:lnTo>
                  <a:pt x="0" y="889120"/>
                </a:lnTo>
                <a:lnTo>
                  <a:pt x="0" y="0"/>
                </a:lnTo>
                <a:close/>
              </a:path>
            </a:pathLst>
          </a:custGeom>
          <a:blipFill>
            <a:blip r:embed="rId4"/>
            <a:stretch>
              <a:fillRect l="0" t="0" r="0" b="0"/>
            </a:stretch>
          </a:blipFill>
        </p:spPr>
      </p:sp>
      <p:sp>
        <p:nvSpPr>
          <p:cNvPr name="Freeform 22" id="22"/>
          <p:cNvSpPr/>
          <p:nvPr/>
        </p:nvSpPr>
        <p:spPr>
          <a:xfrm flipH="false" flipV="false" rot="0">
            <a:off x="0" y="1870360"/>
            <a:ext cx="3378771" cy="1900837"/>
          </a:xfrm>
          <a:custGeom>
            <a:avLst/>
            <a:gdLst/>
            <a:ahLst/>
            <a:cxnLst/>
            <a:rect r="r" b="b" t="t" l="l"/>
            <a:pathLst>
              <a:path h="1900837" w="3378771">
                <a:moveTo>
                  <a:pt x="0" y="0"/>
                </a:moveTo>
                <a:lnTo>
                  <a:pt x="3378771" y="0"/>
                </a:lnTo>
                <a:lnTo>
                  <a:pt x="3378771" y="1900837"/>
                </a:lnTo>
                <a:lnTo>
                  <a:pt x="0" y="1900837"/>
                </a:lnTo>
                <a:lnTo>
                  <a:pt x="0" y="0"/>
                </a:lnTo>
                <a:close/>
              </a:path>
            </a:pathLst>
          </a:custGeom>
          <a:blipFill>
            <a:blip r:embed="rId5"/>
            <a:stretch>
              <a:fillRect l="0" t="0" r="0" b="0"/>
            </a:stretch>
          </a:blipFill>
        </p:spPr>
      </p:sp>
      <p:sp>
        <p:nvSpPr>
          <p:cNvPr name="Freeform 23" id="23"/>
          <p:cNvSpPr/>
          <p:nvPr/>
        </p:nvSpPr>
        <p:spPr>
          <a:xfrm flipH="false" flipV="false" rot="0">
            <a:off x="3934659" y="2165583"/>
            <a:ext cx="5566155" cy="1310391"/>
          </a:xfrm>
          <a:custGeom>
            <a:avLst/>
            <a:gdLst/>
            <a:ahLst/>
            <a:cxnLst/>
            <a:rect r="r" b="b" t="t" l="l"/>
            <a:pathLst>
              <a:path h="1310391" w="5566155">
                <a:moveTo>
                  <a:pt x="0" y="0"/>
                </a:moveTo>
                <a:lnTo>
                  <a:pt x="5566154" y="0"/>
                </a:lnTo>
                <a:lnTo>
                  <a:pt x="5566154" y="1310391"/>
                </a:lnTo>
                <a:lnTo>
                  <a:pt x="0" y="1310391"/>
                </a:lnTo>
                <a:lnTo>
                  <a:pt x="0" y="0"/>
                </a:lnTo>
                <a:close/>
              </a:path>
            </a:pathLst>
          </a:custGeom>
          <a:blipFill>
            <a:blip r:embed="rId6"/>
            <a:stretch>
              <a:fillRect l="0" t="0" r="0" b="0"/>
            </a:stretch>
          </a:blipFill>
        </p:spPr>
      </p:sp>
      <p:sp>
        <p:nvSpPr>
          <p:cNvPr name="Freeform 24" id="24"/>
          <p:cNvSpPr/>
          <p:nvPr/>
        </p:nvSpPr>
        <p:spPr>
          <a:xfrm flipH="false" flipV="false" rot="0">
            <a:off x="12354952" y="2403952"/>
            <a:ext cx="5301603" cy="2555492"/>
          </a:xfrm>
          <a:custGeom>
            <a:avLst/>
            <a:gdLst/>
            <a:ahLst/>
            <a:cxnLst/>
            <a:rect r="r" b="b" t="t" l="l"/>
            <a:pathLst>
              <a:path h="2555492" w="5301603">
                <a:moveTo>
                  <a:pt x="0" y="0"/>
                </a:moveTo>
                <a:lnTo>
                  <a:pt x="5301603" y="0"/>
                </a:lnTo>
                <a:lnTo>
                  <a:pt x="5301603" y="2555492"/>
                </a:lnTo>
                <a:lnTo>
                  <a:pt x="0" y="2555492"/>
                </a:lnTo>
                <a:lnTo>
                  <a:pt x="0" y="0"/>
                </a:lnTo>
                <a:close/>
              </a:path>
            </a:pathLst>
          </a:custGeom>
          <a:blipFill>
            <a:blip r:embed="rId7"/>
            <a:stretch>
              <a:fillRect l="0" t="0" r="0" b="0"/>
            </a:stretch>
          </a:blipFill>
        </p:spPr>
      </p:sp>
      <p:sp>
        <p:nvSpPr>
          <p:cNvPr name="Freeform 25" id="25"/>
          <p:cNvSpPr/>
          <p:nvPr/>
        </p:nvSpPr>
        <p:spPr>
          <a:xfrm flipH="false" flipV="false" rot="0">
            <a:off x="891344" y="4362886"/>
            <a:ext cx="2454348" cy="2454348"/>
          </a:xfrm>
          <a:custGeom>
            <a:avLst/>
            <a:gdLst/>
            <a:ahLst/>
            <a:cxnLst/>
            <a:rect r="r" b="b" t="t" l="l"/>
            <a:pathLst>
              <a:path h="2454348" w="2454348">
                <a:moveTo>
                  <a:pt x="0" y="0"/>
                </a:moveTo>
                <a:lnTo>
                  <a:pt x="2454348" y="0"/>
                </a:lnTo>
                <a:lnTo>
                  <a:pt x="2454348" y="2454348"/>
                </a:lnTo>
                <a:lnTo>
                  <a:pt x="0" y="2454348"/>
                </a:lnTo>
                <a:lnTo>
                  <a:pt x="0" y="0"/>
                </a:lnTo>
                <a:close/>
              </a:path>
            </a:pathLst>
          </a:custGeom>
          <a:blipFill>
            <a:blip r:embed="rId8"/>
            <a:stretch>
              <a:fillRect l="0" t="0" r="0" b="0"/>
            </a:stretch>
          </a:blipFill>
        </p:spPr>
      </p:sp>
      <p:sp>
        <p:nvSpPr>
          <p:cNvPr name="Freeform 26" id="26"/>
          <p:cNvSpPr/>
          <p:nvPr/>
        </p:nvSpPr>
        <p:spPr>
          <a:xfrm flipH="false" flipV="false" rot="0">
            <a:off x="7982804" y="7266908"/>
            <a:ext cx="2891975" cy="1633966"/>
          </a:xfrm>
          <a:custGeom>
            <a:avLst/>
            <a:gdLst/>
            <a:ahLst/>
            <a:cxnLst/>
            <a:rect r="r" b="b" t="t" l="l"/>
            <a:pathLst>
              <a:path h="1633966" w="2891975">
                <a:moveTo>
                  <a:pt x="0" y="0"/>
                </a:moveTo>
                <a:lnTo>
                  <a:pt x="2891975" y="0"/>
                </a:lnTo>
                <a:lnTo>
                  <a:pt x="2891975" y="1633965"/>
                </a:lnTo>
                <a:lnTo>
                  <a:pt x="0" y="1633965"/>
                </a:lnTo>
                <a:lnTo>
                  <a:pt x="0" y="0"/>
                </a:lnTo>
                <a:close/>
              </a:path>
            </a:pathLst>
          </a:custGeom>
          <a:blipFill>
            <a:blip r:embed="rId9"/>
            <a:stretch>
              <a:fillRect l="0" t="0" r="0" b="0"/>
            </a:stretch>
          </a:blipFill>
        </p:spPr>
      </p:sp>
      <p:sp>
        <p:nvSpPr>
          <p:cNvPr name="Freeform 27" id="27"/>
          <p:cNvSpPr/>
          <p:nvPr/>
        </p:nvSpPr>
        <p:spPr>
          <a:xfrm flipH="false" flipV="false" rot="0">
            <a:off x="5717993" y="4382715"/>
            <a:ext cx="2658807" cy="2658807"/>
          </a:xfrm>
          <a:custGeom>
            <a:avLst/>
            <a:gdLst/>
            <a:ahLst/>
            <a:cxnLst/>
            <a:rect r="r" b="b" t="t" l="l"/>
            <a:pathLst>
              <a:path h="2658807" w="2658807">
                <a:moveTo>
                  <a:pt x="0" y="0"/>
                </a:moveTo>
                <a:lnTo>
                  <a:pt x="2658807" y="0"/>
                </a:lnTo>
                <a:lnTo>
                  <a:pt x="2658807" y="2658807"/>
                </a:lnTo>
                <a:lnTo>
                  <a:pt x="0" y="2658807"/>
                </a:lnTo>
                <a:lnTo>
                  <a:pt x="0" y="0"/>
                </a:lnTo>
                <a:close/>
              </a:path>
            </a:pathLst>
          </a:custGeom>
          <a:blipFill>
            <a:blip r:embed="rId10"/>
            <a:stretch>
              <a:fillRect l="0" t="0" r="0" b="0"/>
            </a:stretch>
          </a:blipFill>
        </p:spPr>
      </p:sp>
      <p:sp>
        <p:nvSpPr>
          <p:cNvPr name="Freeform 28" id="28"/>
          <p:cNvSpPr/>
          <p:nvPr/>
        </p:nvSpPr>
        <p:spPr>
          <a:xfrm flipH="false" flipV="false" rot="0">
            <a:off x="8616511" y="4452169"/>
            <a:ext cx="2272518" cy="2156069"/>
          </a:xfrm>
          <a:custGeom>
            <a:avLst/>
            <a:gdLst/>
            <a:ahLst/>
            <a:cxnLst/>
            <a:rect r="r" b="b" t="t" l="l"/>
            <a:pathLst>
              <a:path h="2156069" w="2272518">
                <a:moveTo>
                  <a:pt x="0" y="0"/>
                </a:moveTo>
                <a:lnTo>
                  <a:pt x="2272519" y="0"/>
                </a:lnTo>
                <a:lnTo>
                  <a:pt x="2272519" y="2156069"/>
                </a:lnTo>
                <a:lnTo>
                  <a:pt x="0" y="2156069"/>
                </a:lnTo>
                <a:lnTo>
                  <a:pt x="0" y="0"/>
                </a:lnTo>
                <a:close/>
              </a:path>
            </a:pathLst>
          </a:custGeom>
          <a:blipFill>
            <a:blip r:embed="rId11"/>
            <a:stretch>
              <a:fillRect l="-41294" t="0" r="-47714" b="-32811"/>
            </a:stretch>
          </a:blipFill>
        </p:spPr>
      </p:sp>
      <p:sp>
        <p:nvSpPr>
          <p:cNvPr name="Freeform 29" id="29"/>
          <p:cNvSpPr/>
          <p:nvPr/>
        </p:nvSpPr>
        <p:spPr>
          <a:xfrm flipH="false" flipV="false" rot="0">
            <a:off x="12139847" y="7708517"/>
            <a:ext cx="3306956" cy="889872"/>
          </a:xfrm>
          <a:custGeom>
            <a:avLst/>
            <a:gdLst/>
            <a:ahLst/>
            <a:cxnLst/>
            <a:rect r="r" b="b" t="t" l="l"/>
            <a:pathLst>
              <a:path h="889872" w="3306956">
                <a:moveTo>
                  <a:pt x="0" y="0"/>
                </a:moveTo>
                <a:lnTo>
                  <a:pt x="3306955" y="0"/>
                </a:lnTo>
                <a:lnTo>
                  <a:pt x="3306955" y="889872"/>
                </a:lnTo>
                <a:lnTo>
                  <a:pt x="0" y="8898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0">
            <a:off x="152769" y="7121001"/>
            <a:ext cx="3931498" cy="1728004"/>
          </a:xfrm>
          <a:custGeom>
            <a:avLst/>
            <a:gdLst/>
            <a:ahLst/>
            <a:cxnLst/>
            <a:rect r="r" b="b" t="t" l="l"/>
            <a:pathLst>
              <a:path h="1728004" w="3931498">
                <a:moveTo>
                  <a:pt x="0" y="0"/>
                </a:moveTo>
                <a:lnTo>
                  <a:pt x="3931498" y="0"/>
                </a:lnTo>
                <a:lnTo>
                  <a:pt x="3931498" y="1728004"/>
                </a:lnTo>
                <a:lnTo>
                  <a:pt x="0" y="1728004"/>
                </a:lnTo>
                <a:lnTo>
                  <a:pt x="0" y="0"/>
                </a:lnTo>
                <a:close/>
              </a:path>
            </a:pathLst>
          </a:custGeom>
          <a:blipFill>
            <a:blip r:embed="rId14"/>
            <a:stretch>
              <a:fillRect l="0" t="0" r="0" b="0"/>
            </a:stretch>
          </a:blipFill>
        </p:spPr>
      </p:sp>
      <p:sp>
        <p:nvSpPr>
          <p:cNvPr name="Freeform 31" id="31"/>
          <p:cNvSpPr/>
          <p:nvPr/>
        </p:nvSpPr>
        <p:spPr>
          <a:xfrm flipH="false" flipV="false" rot="0">
            <a:off x="3023099" y="4452169"/>
            <a:ext cx="3089998" cy="2814739"/>
          </a:xfrm>
          <a:custGeom>
            <a:avLst/>
            <a:gdLst/>
            <a:ahLst/>
            <a:cxnLst/>
            <a:rect r="r" b="b" t="t" l="l"/>
            <a:pathLst>
              <a:path h="2814739" w="3089998">
                <a:moveTo>
                  <a:pt x="0" y="0"/>
                </a:moveTo>
                <a:lnTo>
                  <a:pt x="3089997" y="0"/>
                </a:lnTo>
                <a:lnTo>
                  <a:pt x="3089997" y="2814739"/>
                </a:lnTo>
                <a:lnTo>
                  <a:pt x="0" y="2814739"/>
                </a:lnTo>
                <a:lnTo>
                  <a:pt x="0" y="0"/>
                </a:lnTo>
                <a:close/>
              </a:path>
            </a:pathLst>
          </a:custGeom>
          <a:blipFill>
            <a:blip r:embed="rId15"/>
            <a:stretch>
              <a:fillRect l="0" t="0" r="0" b="0"/>
            </a:stretch>
          </a:blipFill>
        </p:spPr>
      </p:sp>
      <p:sp>
        <p:nvSpPr>
          <p:cNvPr name="Freeform 32" id="32"/>
          <p:cNvSpPr/>
          <p:nvPr/>
        </p:nvSpPr>
        <p:spPr>
          <a:xfrm flipH="false" flipV="false" rot="0">
            <a:off x="11024654" y="4959444"/>
            <a:ext cx="2178248" cy="2178248"/>
          </a:xfrm>
          <a:custGeom>
            <a:avLst/>
            <a:gdLst/>
            <a:ahLst/>
            <a:cxnLst/>
            <a:rect r="r" b="b" t="t" l="l"/>
            <a:pathLst>
              <a:path h="2178248" w="2178248">
                <a:moveTo>
                  <a:pt x="0" y="0"/>
                </a:moveTo>
                <a:lnTo>
                  <a:pt x="2178249" y="0"/>
                </a:lnTo>
                <a:lnTo>
                  <a:pt x="2178249" y="2178248"/>
                </a:lnTo>
                <a:lnTo>
                  <a:pt x="0" y="2178248"/>
                </a:lnTo>
                <a:lnTo>
                  <a:pt x="0" y="0"/>
                </a:lnTo>
                <a:close/>
              </a:path>
            </a:pathLst>
          </a:custGeom>
          <a:blipFill>
            <a:blip r:embed="rId16"/>
            <a:stretch>
              <a:fillRect l="0" t="0" r="0" b="0"/>
            </a:stretch>
          </a:blipFill>
        </p:spPr>
      </p:sp>
      <p:sp>
        <p:nvSpPr>
          <p:cNvPr name="Freeform 33" id="33"/>
          <p:cNvSpPr/>
          <p:nvPr/>
        </p:nvSpPr>
        <p:spPr>
          <a:xfrm flipH="false" flipV="false" rot="0">
            <a:off x="4936866" y="7137692"/>
            <a:ext cx="1780870" cy="1780870"/>
          </a:xfrm>
          <a:custGeom>
            <a:avLst/>
            <a:gdLst/>
            <a:ahLst/>
            <a:cxnLst/>
            <a:rect r="r" b="b" t="t" l="l"/>
            <a:pathLst>
              <a:path h="1780870" w="1780870">
                <a:moveTo>
                  <a:pt x="0" y="0"/>
                </a:moveTo>
                <a:lnTo>
                  <a:pt x="1780870" y="0"/>
                </a:lnTo>
                <a:lnTo>
                  <a:pt x="1780870" y="1780871"/>
                </a:lnTo>
                <a:lnTo>
                  <a:pt x="0" y="1780871"/>
                </a:lnTo>
                <a:lnTo>
                  <a:pt x="0" y="0"/>
                </a:lnTo>
                <a:close/>
              </a:path>
            </a:pathLst>
          </a:custGeom>
          <a:blipFill>
            <a:blip r:embed="rId17"/>
            <a:stretch>
              <a:fillRect l="0" t="0" r="0" b="0"/>
            </a:stretch>
          </a:blipFill>
        </p:spPr>
      </p:sp>
      <p:sp>
        <p:nvSpPr>
          <p:cNvPr name="Freeform 34" id="34"/>
          <p:cNvSpPr/>
          <p:nvPr/>
        </p:nvSpPr>
        <p:spPr>
          <a:xfrm flipH="false" flipV="false" rot="0">
            <a:off x="14125390" y="5353453"/>
            <a:ext cx="3133910" cy="1754990"/>
          </a:xfrm>
          <a:custGeom>
            <a:avLst/>
            <a:gdLst/>
            <a:ahLst/>
            <a:cxnLst/>
            <a:rect r="r" b="b" t="t" l="l"/>
            <a:pathLst>
              <a:path h="1754990" w="3133910">
                <a:moveTo>
                  <a:pt x="0" y="0"/>
                </a:moveTo>
                <a:lnTo>
                  <a:pt x="3133910" y="0"/>
                </a:lnTo>
                <a:lnTo>
                  <a:pt x="3133910" y="1754989"/>
                </a:lnTo>
                <a:lnTo>
                  <a:pt x="0" y="1754989"/>
                </a:lnTo>
                <a:lnTo>
                  <a:pt x="0" y="0"/>
                </a:lnTo>
                <a:close/>
              </a:path>
            </a:pathLst>
          </a:custGeom>
          <a:blipFill>
            <a:blip r:embed="rId18"/>
            <a:stretch>
              <a:fillRect l="0" t="0" r="0" b="0"/>
            </a:stretch>
          </a:blipFill>
        </p:spPr>
      </p:sp>
      <p:sp>
        <p:nvSpPr>
          <p:cNvPr name="TextBox 35" id="35"/>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12</a:t>
            </a:r>
          </a:p>
        </p:txBody>
      </p:sp>
      <p:sp>
        <p:nvSpPr>
          <p:cNvPr name="TextBox 36" id="36"/>
          <p:cNvSpPr txBox="true"/>
          <p:nvPr/>
        </p:nvSpPr>
        <p:spPr>
          <a:xfrm rot="0">
            <a:off x="451150" y="325339"/>
            <a:ext cx="17711565"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Software we use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658340" cy="1870360"/>
            <a:chOff x="0" y="0"/>
            <a:chExt cx="4914131" cy="492605"/>
          </a:xfrm>
        </p:grpSpPr>
        <p:sp>
          <p:nvSpPr>
            <p:cNvPr name="Freeform 3" id="3"/>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4" id="4"/>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5" id="5"/>
          <p:cNvGrpSpPr/>
          <p:nvPr/>
        </p:nvGrpSpPr>
        <p:grpSpPr>
          <a:xfrm rot="0">
            <a:off x="-873435" y="292073"/>
            <a:ext cx="1298204" cy="1286215"/>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4466687"/>
            <a:ext cx="5945279" cy="3625243"/>
            <a:chOff x="0" y="0"/>
            <a:chExt cx="1649242" cy="1005656"/>
          </a:xfrm>
        </p:grpSpPr>
        <p:sp>
          <p:nvSpPr>
            <p:cNvPr name="Freeform 9" id="9"/>
            <p:cNvSpPr/>
            <p:nvPr/>
          </p:nvSpPr>
          <p:spPr>
            <a:xfrm flipH="false" flipV="false" rot="0">
              <a:off x="0" y="0"/>
              <a:ext cx="1649242" cy="1005656"/>
            </a:xfrm>
            <a:custGeom>
              <a:avLst/>
              <a:gdLst/>
              <a:ahLst/>
              <a:cxnLst/>
              <a:rect r="r" b="b" t="t" l="l"/>
              <a:pathLst>
                <a:path h="1005656" w="1649242">
                  <a:moveTo>
                    <a:pt x="0" y="0"/>
                  </a:moveTo>
                  <a:lnTo>
                    <a:pt x="1649242" y="0"/>
                  </a:lnTo>
                  <a:lnTo>
                    <a:pt x="1649242" y="1005656"/>
                  </a:lnTo>
                  <a:lnTo>
                    <a:pt x="0" y="1005656"/>
                  </a:lnTo>
                  <a:close/>
                </a:path>
              </a:pathLst>
            </a:custGeom>
            <a:solidFill>
              <a:srgbClr val="1B79A5"/>
            </a:solidFill>
          </p:spPr>
        </p:sp>
        <p:sp>
          <p:nvSpPr>
            <p:cNvPr name="TextBox 10" id="10"/>
            <p:cNvSpPr txBox="true"/>
            <p:nvPr/>
          </p:nvSpPr>
          <p:spPr>
            <a:xfrm>
              <a:off x="0" y="-38100"/>
              <a:ext cx="1649242" cy="1043756"/>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6171361" y="4466687"/>
            <a:ext cx="5945279" cy="3625243"/>
            <a:chOff x="0" y="0"/>
            <a:chExt cx="1649242" cy="1005656"/>
          </a:xfrm>
        </p:grpSpPr>
        <p:sp>
          <p:nvSpPr>
            <p:cNvPr name="Freeform 12" id="12"/>
            <p:cNvSpPr/>
            <p:nvPr/>
          </p:nvSpPr>
          <p:spPr>
            <a:xfrm flipH="false" flipV="false" rot="0">
              <a:off x="0" y="0"/>
              <a:ext cx="1649242" cy="1005656"/>
            </a:xfrm>
            <a:custGeom>
              <a:avLst/>
              <a:gdLst/>
              <a:ahLst/>
              <a:cxnLst/>
              <a:rect r="r" b="b" t="t" l="l"/>
              <a:pathLst>
                <a:path h="1005656" w="1649242">
                  <a:moveTo>
                    <a:pt x="0" y="0"/>
                  </a:moveTo>
                  <a:lnTo>
                    <a:pt x="1649242" y="0"/>
                  </a:lnTo>
                  <a:lnTo>
                    <a:pt x="1649242" y="1005656"/>
                  </a:lnTo>
                  <a:lnTo>
                    <a:pt x="0" y="1005656"/>
                  </a:lnTo>
                  <a:close/>
                </a:path>
              </a:pathLst>
            </a:custGeom>
            <a:solidFill>
              <a:srgbClr val="1B79A5"/>
            </a:solidFill>
          </p:spPr>
        </p:sp>
        <p:sp>
          <p:nvSpPr>
            <p:cNvPr name="TextBox 13" id="13"/>
            <p:cNvSpPr txBox="true"/>
            <p:nvPr/>
          </p:nvSpPr>
          <p:spPr>
            <a:xfrm>
              <a:off x="0" y="-38100"/>
              <a:ext cx="1649242" cy="1043756"/>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2342721" y="4466687"/>
            <a:ext cx="5945279" cy="3625243"/>
            <a:chOff x="0" y="0"/>
            <a:chExt cx="1649242" cy="1005656"/>
          </a:xfrm>
        </p:grpSpPr>
        <p:sp>
          <p:nvSpPr>
            <p:cNvPr name="Freeform 15" id="15"/>
            <p:cNvSpPr/>
            <p:nvPr/>
          </p:nvSpPr>
          <p:spPr>
            <a:xfrm flipH="false" flipV="false" rot="0">
              <a:off x="0" y="0"/>
              <a:ext cx="1649242" cy="1005656"/>
            </a:xfrm>
            <a:custGeom>
              <a:avLst/>
              <a:gdLst/>
              <a:ahLst/>
              <a:cxnLst/>
              <a:rect r="r" b="b" t="t" l="l"/>
              <a:pathLst>
                <a:path h="1005656" w="1649242">
                  <a:moveTo>
                    <a:pt x="0" y="0"/>
                  </a:moveTo>
                  <a:lnTo>
                    <a:pt x="1649242" y="0"/>
                  </a:lnTo>
                  <a:lnTo>
                    <a:pt x="1649242" y="1005656"/>
                  </a:lnTo>
                  <a:lnTo>
                    <a:pt x="0" y="1005656"/>
                  </a:lnTo>
                  <a:close/>
                </a:path>
              </a:pathLst>
            </a:custGeom>
            <a:solidFill>
              <a:srgbClr val="1B79A5"/>
            </a:solidFill>
          </p:spPr>
        </p:sp>
        <p:sp>
          <p:nvSpPr>
            <p:cNvPr name="TextBox 16" id="16"/>
            <p:cNvSpPr txBox="true"/>
            <p:nvPr/>
          </p:nvSpPr>
          <p:spPr>
            <a:xfrm>
              <a:off x="0" y="-38100"/>
              <a:ext cx="1649242" cy="1043756"/>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74533" y="9039505"/>
            <a:ext cx="2131755" cy="2112068"/>
            <a:chOff x="0" y="0"/>
            <a:chExt cx="966879" cy="957950"/>
          </a:xfrm>
        </p:grpSpPr>
        <p:sp>
          <p:nvSpPr>
            <p:cNvPr name="Freeform 18" id="18"/>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9" id="19"/>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950822" y="9039505"/>
            <a:ext cx="2131755" cy="2112068"/>
            <a:chOff x="0" y="0"/>
            <a:chExt cx="966879" cy="957950"/>
          </a:xfrm>
        </p:grpSpPr>
        <p:sp>
          <p:nvSpPr>
            <p:cNvPr name="Freeform 21" id="21"/>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2" id="22"/>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891344" y="8849005"/>
            <a:ext cx="2131755" cy="2112068"/>
            <a:chOff x="0" y="0"/>
            <a:chExt cx="966879" cy="957950"/>
          </a:xfrm>
        </p:grpSpPr>
        <p:sp>
          <p:nvSpPr>
            <p:cNvPr name="Freeform 24" id="24"/>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5" id="25"/>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6" id="26"/>
          <p:cNvSpPr/>
          <p:nvPr/>
        </p:nvSpPr>
        <p:spPr>
          <a:xfrm flipH="false" flipV="false" rot="0">
            <a:off x="8115982" y="2043968"/>
            <a:ext cx="2056035" cy="2262487"/>
          </a:xfrm>
          <a:custGeom>
            <a:avLst/>
            <a:gdLst/>
            <a:ahLst/>
            <a:cxnLst/>
            <a:rect r="r" b="b" t="t" l="l"/>
            <a:pathLst>
              <a:path h="2262487" w="2056035">
                <a:moveTo>
                  <a:pt x="0" y="0"/>
                </a:moveTo>
                <a:lnTo>
                  <a:pt x="2056036" y="0"/>
                </a:lnTo>
                <a:lnTo>
                  <a:pt x="2056036" y="2262488"/>
                </a:lnTo>
                <a:lnTo>
                  <a:pt x="0" y="2262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7" id="27"/>
          <p:cNvSpPr txBox="true"/>
          <p:nvPr/>
        </p:nvSpPr>
        <p:spPr>
          <a:xfrm rot="0">
            <a:off x="1028700" y="536717"/>
            <a:ext cx="8547123" cy="863600"/>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Why Need Accounting</a:t>
            </a:r>
          </a:p>
        </p:txBody>
      </p:sp>
      <p:sp>
        <p:nvSpPr>
          <p:cNvPr name="TextBox 28" id="28"/>
          <p:cNvSpPr txBox="true"/>
          <p:nvPr/>
        </p:nvSpPr>
        <p:spPr>
          <a:xfrm rot="0">
            <a:off x="424768" y="4876180"/>
            <a:ext cx="5102538" cy="1825683"/>
          </a:xfrm>
          <a:prstGeom prst="rect">
            <a:avLst/>
          </a:prstGeom>
        </p:spPr>
        <p:txBody>
          <a:bodyPr anchor="t" rtlCol="false" tIns="0" lIns="0" bIns="0" rIns="0">
            <a:spAutoFit/>
          </a:bodyPr>
          <a:lstStyle/>
          <a:p>
            <a:pPr algn="l">
              <a:lnSpc>
                <a:spcPts val="4896"/>
              </a:lnSpc>
            </a:pPr>
            <a:r>
              <a:rPr lang="en-US" sz="3497">
                <a:solidFill>
                  <a:srgbClr val="FFFFFF"/>
                </a:solidFill>
                <a:latin typeface="Open Sans 1"/>
                <a:ea typeface="Open Sans 1"/>
                <a:cs typeface="Open Sans 1"/>
                <a:sym typeface="Open Sans 1"/>
              </a:rPr>
              <a:t>Calculating the profit or loss achieved in a company</a:t>
            </a:r>
          </a:p>
        </p:txBody>
      </p:sp>
      <p:sp>
        <p:nvSpPr>
          <p:cNvPr name="TextBox 29" id="29"/>
          <p:cNvSpPr txBox="true"/>
          <p:nvPr/>
        </p:nvSpPr>
        <p:spPr>
          <a:xfrm rot="0">
            <a:off x="6606922" y="4876180"/>
            <a:ext cx="5074155" cy="1825683"/>
          </a:xfrm>
          <a:prstGeom prst="rect">
            <a:avLst/>
          </a:prstGeom>
        </p:spPr>
        <p:txBody>
          <a:bodyPr anchor="t" rtlCol="false" tIns="0" lIns="0" bIns="0" rIns="0">
            <a:spAutoFit/>
          </a:bodyPr>
          <a:lstStyle/>
          <a:p>
            <a:pPr algn="l">
              <a:lnSpc>
                <a:spcPts val="4896"/>
              </a:lnSpc>
            </a:pPr>
            <a:r>
              <a:rPr lang="en-US" sz="3497">
                <a:solidFill>
                  <a:srgbClr val="FFFFFF"/>
                </a:solidFill>
                <a:latin typeface="Open Sans 1"/>
                <a:ea typeface="Open Sans 1"/>
                <a:cs typeface="Open Sans 1"/>
                <a:sym typeface="Open Sans 1"/>
              </a:rPr>
              <a:t>Carry out control or supervision related to company activities</a:t>
            </a:r>
          </a:p>
        </p:txBody>
      </p:sp>
      <p:sp>
        <p:nvSpPr>
          <p:cNvPr name="TextBox 30" id="30"/>
          <p:cNvSpPr txBox="true"/>
          <p:nvPr/>
        </p:nvSpPr>
        <p:spPr>
          <a:xfrm rot="0">
            <a:off x="12669757" y="4876180"/>
            <a:ext cx="5291207" cy="1825683"/>
          </a:xfrm>
          <a:prstGeom prst="rect">
            <a:avLst/>
          </a:prstGeom>
        </p:spPr>
        <p:txBody>
          <a:bodyPr anchor="t" rtlCol="false" tIns="0" lIns="0" bIns="0" rIns="0">
            <a:spAutoFit/>
          </a:bodyPr>
          <a:lstStyle/>
          <a:p>
            <a:pPr algn="l">
              <a:lnSpc>
                <a:spcPts val="4896"/>
              </a:lnSpc>
            </a:pPr>
            <a:r>
              <a:rPr lang="en-US" sz="3497">
                <a:solidFill>
                  <a:srgbClr val="FFFFFF"/>
                </a:solidFill>
                <a:latin typeface="Open Sans 1"/>
                <a:ea typeface="Open Sans 1"/>
                <a:cs typeface="Open Sans 1"/>
                <a:sym typeface="Open Sans 1"/>
              </a:rPr>
              <a:t>As important information used for decision making purposes</a:t>
            </a:r>
          </a:p>
        </p:txBody>
      </p:sp>
      <p:sp>
        <p:nvSpPr>
          <p:cNvPr name="TextBox 31" id="31"/>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13</a:t>
            </a:r>
          </a:p>
        </p:txBody>
      </p:sp>
      <p:sp>
        <p:nvSpPr>
          <p:cNvPr name="Freeform 32" id="32"/>
          <p:cNvSpPr/>
          <p:nvPr/>
        </p:nvSpPr>
        <p:spPr>
          <a:xfrm flipH="false" flipV="false" rot="0">
            <a:off x="13663866" y="9090676"/>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4"/>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grpSp>
        <p:nvGrpSpPr>
          <p:cNvPr name="Group 3" id="3"/>
          <p:cNvGrpSpPr/>
          <p:nvPr/>
        </p:nvGrpSpPr>
        <p:grpSpPr>
          <a:xfrm rot="0">
            <a:off x="0" y="4976344"/>
            <a:ext cx="10467474" cy="5250745"/>
            <a:chOff x="0" y="0"/>
            <a:chExt cx="2756865" cy="1382912"/>
          </a:xfrm>
        </p:grpSpPr>
        <p:sp>
          <p:nvSpPr>
            <p:cNvPr name="Freeform 4" id="4"/>
            <p:cNvSpPr/>
            <p:nvPr/>
          </p:nvSpPr>
          <p:spPr>
            <a:xfrm flipH="false" flipV="false" rot="0">
              <a:off x="0" y="0"/>
              <a:ext cx="2756865" cy="1382912"/>
            </a:xfrm>
            <a:custGeom>
              <a:avLst/>
              <a:gdLst/>
              <a:ahLst/>
              <a:cxnLst/>
              <a:rect r="r" b="b" t="t" l="l"/>
              <a:pathLst>
                <a:path h="1382912" w="2756865">
                  <a:moveTo>
                    <a:pt x="0" y="0"/>
                  </a:moveTo>
                  <a:lnTo>
                    <a:pt x="2756865" y="0"/>
                  </a:lnTo>
                  <a:lnTo>
                    <a:pt x="2756865" y="1382912"/>
                  </a:lnTo>
                  <a:lnTo>
                    <a:pt x="0" y="1382912"/>
                  </a:lnTo>
                  <a:close/>
                </a:path>
              </a:pathLst>
            </a:custGeom>
            <a:solidFill>
              <a:srgbClr val="1B79A5"/>
            </a:solidFill>
          </p:spPr>
        </p:sp>
        <p:sp>
          <p:nvSpPr>
            <p:cNvPr name="TextBox 5" id="5"/>
            <p:cNvSpPr txBox="true"/>
            <p:nvPr/>
          </p:nvSpPr>
          <p:spPr>
            <a:xfrm>
              <a:off x="0" y="-38100"/>
              <a:ext cx="2756865" cy="1421012"/>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336979" y="3349538"/>
            <a:ext cx="10804452" cy="1517737"/>
            <a:chOff x="0" y="0"/>
            <a:chExt cx="2845617" cy="399733"/>
          </a:xfrm>
        </p:grpSpPr>
        <p:sp>
          <p:nvSpPr>
            <p:cNvPr name="Freeform 7" id="7"/>
            <p:cNvSpPr/>
            <p:nvPr/>
          </p:nvSpPr>
          <p:spPr>
            <a:xfrm flipH="false" flipV="false" rot="0">
              <a:off x="0" y="0"/>
              <a:ext cx="2845617" cy="399733"/>
            </a:xfrm>
            <a:custGeom>
              <a:avLst/>
              <a:gdLst/>
              <a:ahLst/>
              <a:cxnLst/>
              <a:rect r="r" b="b" t="t" l="l"/>
              <a:pathLst>
                <a:path h="399733" w="2845617">
                  <a:moveTo>
                    <a:pt x="0" y="0"/>
                  </a:moveTo>
                  <a:lnTo>
                    <a:pt x="2845617" y="0"/>
                  </a:lnTo>
                  <a:lnTo>
                    <a:pt x="2845617" y="399733"/>
                  </a:lnTo>
                  <a:lnTo>
                    <a:pt x="0" y="399733"/>
                  </a:lnTo>
                  <a:close/>
                </a:path>
              </a:pathLst>
            </a:custGeom>
            <a:solidFill>
              <a:srgbClr val="1B79A5"/>
            </a:solidFill>
          </p:spPr>
        </p:sp>
        <p:sp>
          <p:nvSpPr>
            <p:cNvPr name="TextBox 8" id="8"/>
            <p:cNvSpPr txBox="true"/>
            <p:nvPr/>
          </p:nvSpPr>
          <p:spPr>
            <a:xfrm>
              <a:off x="0" y="-38100"/>
              <a:ext cx="2845617" cy="437833"/>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056014" y="7364857"/>
            <a:ext cx="459663" cy="459663"/>
          </a:xfrm>
          <a:custGeom>
            <a:avLst/>
            <a:gdLst/>
            <a:ahLst/>
            <a:cxnLst/>
            <a:rect r="r" b="b" t="t" l="l"/>
            <a:pathLst>
              <a:path h="459663" w="459663">
                <a:moveTo>
                  <a:pt x="0" y="0"/>
                </a:moveTo>
                <a:lnTo>
                  <a:pt x="459662" y="0"/>
                </a:lnTo>
                <a:lnTo>
                  <a:pt x="459662" y="459663"/>
                </a:lnTo>
                <a:lnTo>
                  <a:pt x="0" y="4596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102873" y="8211614"/>
            <a:ext cx="459663" cy="459663"/>
          </a:xfrm>
          <a:custGeom>
            <a:avLst/>
            <a:gdLst/>
            <a:ahLst/>
            <a:cxnLst/>
            <a:rect r="r" b="b" t="t" l="l"/>
            <a:pathLst>
              <a:path h="459663" w="459663">
                <a:moveTo>
                  <a:pt x="0" y="0"/>
                </a:moveTo>
                <a:lnTo>
                  <a:pt x="459662" y="0"/>
                </a:lnTo>
                <a:lnTo>
                  <a:pt x="459662" y="459663"/>
                </a:lnTo>
                <a:lnTo>
                  <a:pt x="0" y="4596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937622">
            <a:off x="-3263620" y="9261825"/>
            <a:ext cx="9558592" cy="1365214"/>
            <a:chOff x="0" y="0"/>
            <a:chExt cx="2517489" cy="359563"/>
          </a:xfrm>
        </p:grpSpPr>
        <p:sp>
          <p:nvSpPr>
            <p:cNvPr name="Freeform 12" id="12"/>
            <p:cNvSpPr/>
            <p:nvPr/>
          </p:nvSpPr>
          <p:spPr>
            <a:xfrm flipH="false" flipV="false" rot="0">
              <a:off x="0" y="0"/>
              <a:ext cx="2517489" cy="359563"/>
            </a:xfrm>
            <a:custGeom>
              <a:avLst/>
              <a:gdLst/>
              <a:ahLst/>
              <a:cxnLst/>
              <a:rect r="r" b="b" t="t" l="l"/>
              <a:pathLst>
                <a:path h="359563" w="2517489">
                  <a:moveTo>
                    <a:pt x="0" y="0"/>
                  </a:moveTo>
                  <a:lnTo>
                    <a:pt x="2517489" y="0"/>
                  </a:lnTo>
                  <a:lnTo>
                    <a:pt x="2517489" y="359563"/>
                  </a:lnTo>
                  <a:lnTo>
                    <a:pt x="0" y="359563"/>
                  </a:lnTo>
                  <a:close/>
                </a:path>
              </a:pathLst>
            </a:custGeom>
            <a:solidFill>
              <a:srgbClr val="1B79A5"/>
            </a:solidFill>
          </p:spPr>
        </p:sp>
        <p:sp>
          <p:nvSpPr>
            <p:cNvPr name="TextBox 13" id="13"/>
            <p:cNvSpPr txBox="true"/>
            <p:nvPr/>
          </p:nvSpPr>
          <p:spPr>
            <a:xfrm>
              <a:off x="0" y="-38100"/>
              <a:ext cx="2517489" cy="397663"/>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74533" y="9039505"/>
            <a:ext cx="2131755" cy="2112068"/>
            <a:chOff x="0" y="0"/>
            <a:chExt cx="966879" cy="957950"/>
          </a:xfrm>
        </p:grpSpPr>
        <p:sp>
          <p:nvSpPr>
            <p:cNvPr name="Freeform 15" id="15"/>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6" id="16"/>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950822" y="9039505"/>
            <a:ext cx="2131755" cy="2112068"/>
            <a:chOff x="0" y="0"/>
            <a:chExt cx="966879" cy="957950"/>
          </a:xfrm>
        </p:grpSpPr>
        <p:sp>
          <p:nvSpPr>
            <p:cNvPr name="Freeform 18" id="18"/>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9" id="19"/>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891344" y="8849005"/>
            <a:ext cx="2131755" cy="2112068"/>
            <a:chOff x="0" y="0"/>
            <a:chExt cx="966879" cy="957950"/>
          </a:xfrm>
        </p:grpSpPr>
        <p:sp>
          <p:nvSpPr>
            <p:cNvPr name="Freeform 21" id="21"/>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2" id="22"/>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0">
            <a:off x="0" y="488743"/>
            <a:ext cx="4369390" cy="889120"/>
          </a:xfrm>
          <a:custGeom>
            <a:avLst/>
            <a:gdLst/>
            <a:ahLst/>
            <a:cxnLst/>
            <a:rect r="r" b="b" t="t" l="l"/>
            <a:pathLst>
              <a:path h="889120" w="4369390">
                <a:moveTo>
                  <a:pt x="0" y="0"/>
                </a:moveTo>
                <a:lnTo>
                  <a:pt x="4369390" y="0"/>
                </a:lnTo>
                <a:lnTo>
                  <a:pt x="4369390" y="889120"/>
                </a:lnTo>
                <a:lnTo>
                  <a:pt x="0" y="889120"/>
                </a:lnTo>
                <a:lnTo>
                  <a:pt x="0" y="0"/>
                </a:lnTo>
                <a:close/>
              </a:path>
            </a:pathLst>
          </a:custGeom>
          <a:blipFill>
            <a:blip r:embed="rId7"/>
            <a:stretch>
              <a:fillRect l="0" t="0" r="0" b="0"/>
            </a:stretch>
          </a:blipFill>
        </p:spPr>
      </p:sp>
      <p:sp>
        <p:nvSpPr>
          <p:cNvPr name="Freeform 24" id="24"/>
          <p:cNvSpPr/>
          <p:nvPr/>
        </p:nvSpPr>
        <p:spPr>
          <a:xfrm flipH="false" flipV="false" rot="0">
            <a:off x="1026219" y="6775576"/>
            <a:ext cx="489457" cy="349350"/>
          </a:xfrm>
          <a:custGeom>
            <a:avLst/>
            <a:gdLst/>
            <a:ahLst/>
            <a:cxnLst/>
            <a:rect r="r" b="b" t="t" l="l"/>
            <a:pathLst>
              <a:path h="349350" w="489457">
                <a:moveTo>
                  <a:pt x="0" y="0"/>
                </a:moveTo>
                <a:lnTo>
                  <a:pt x="489457" y="0"/>
                </a:lnTo>
                <a:lnTo>
                  <a:pt x="489457" y="349350"/>
                </a:lnTo>
                <a:lnTo>
                  <a:pt x="0" y="3493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5" id="25"/>
          <p:cNvSpPr txBox="true"/>
          <p:nvPr/>
        </p:nvSpPr>
        <p:spPr>
          <a:xfrm rot="0">
            <a:off x="1102873" y="3624219"/>
            <a:ext cx="4304007" cy="863600"/>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Contact Us</a:t>
            </a:r>
          </a:p>
        </p:txBody>
      </p:sp>
      <p:sp>
        <p:nvSpPr>
          <p:cNvPr name="TextBox 26" id="26"/>
          <p:cNvSpPr txBox="true"/>
          <p:nvPr/>
        </p:nvSpPr>
        <p:spPr>
          <a:xfrm rot="0">
            <a:off x="1779848" y="7307707"/>
            <a:ext cx="5922696" cy="505363"/>
          </a:xfrm>
          <a:prstGeom prst="rect">
            <a:avLst/>
          </a:prstGeom>
        </p:spPr>
        <p:txBody>
          <a:bodyPr anchor="t" rtlCol="false" tIns="0" lIns="0" bIns="0" rIns="0">
            <a:spAutoFit/>
          </a:bodyPr>
          <a:lstStyle/>
          <a:p>
            <a:pPr algn="l">
              <a:lnSpc>
                <a:spcPts val="4170"/>
              </a:lnSpc>
            </a:pPr>
            <a:r>
              <a:rPr lang="en-US" sz="2978">
                <a:solidFill>
                  <a:srgbClr val="FFFFFF"/>
                </a:solidFill>
                <a:latin typeface="Open Sans 2"/>
                <a:ea typeface="Open Sans 2"/>
                <a:cs typeface="Open Sans 2"/>
                <a:sym typeface="Open Sans 2"/>
              </a:rPr>
              <a:t>www.obgoutsourcing.com</a:t>
            </a:r>
          </a:p>
        </p:txBody>
      </p:sp>
      <p:sp>
        <p:nvSpPr>
          <p:cNvPr name="TextBox 27" id="27"/>
          <p:cNvSpPr txBox="true"/>
          <p:nvPr/>
        </p:nvSpPr>
        <p:spPr>
          <a:xfrm rot="0">
            <a:off x="1779848" y="8229062"/>
            <a:ext cx="8426829" cy="1553113"/>
          </a:xfrm>
          <a:prstGeom prst="rect">
            <a:avLst/>
          </a:prstGeom>
        </p:spPr>
        <p:txBody>
          <a:bodyPr anchor="t" rtlCol="false" tIns="0" lIns="0" bIns="0" rIns="0">
            <a:spAutoFit/>
          </a:bodyPr>
          <a:lstStyle/>
          <a:p>
            <a:pPr algn="l">
              <a:lnSpc>
                <a:spcPts val="4170"/>
              </a:lnSpc>
            </a:pPr>
            <a:r>
              <a:rPr lang="en-US" sz="2978">
                <a:solidFill>
                  <a:srgbClr val="FFFFFF"/>
                </a:solidFill>
                <a:latin typeface="Open Sans 2"/>
                <a:ea typeface="Open Sans 2"/>
                <a:cs typeface="Open Sans 2"/>
                <a:sym typeface="Open Sans 2"/>
              </a:rPr>
              <a:t>First Floor, Prithvi Tower, Prithvi Choraha, 117, Sumer Nagar, Mansarovar, Jaipur, Rajasthan 302020, India</a:t>
            </a:r>
          </a:p>
        </p:txBody>
      </p:sp>
      <p:sp>
        <p:nvSpPr>
          <p:cNvPr name="TextBox 28" id="28"/>
          <p:cNvSpPr txBox="true"/>
          <p:nvPr/>
        </p:nvSpPr>
        <p:spPr>
          <a:xfrm rot="0">
            <a:off x="43395" y="9430589"/>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14</a:t>
            </a:r>
          </a:p>
        </p:txBody>
      </p:sp>
      <p:sp>
        <p:nvSpPr>
          <p:cNvPr name="TextBox 29" id="29"/>
          <p:cNvSpPr txBox="true"/>
          <p:nvPr/>
        </p:nvSpPr>
        <p:spPr>
          <a:xfrm rot="0">
            <a:off x="1779848" y="6668994"/>
            <a:ext cx="5922696" cy="505363"/>
          </a:xfrm>
          <a:prstGeom prst="rect">
            <a:avLst/>
          </a:prstGeom>
        </p:spPr>
        <p:txBody>
          <a:bodyPr anchor="t" rtlCol="false" tIns="0" lIns="0" bIns="0" rIns="0">
            <a:spAutoFit/>
          </a:bodyPr>
          <a:lstStyle/>
          <a:p>
            <a:pPr algn="l">
              <a:lnSpc>
                <a:spcPts val="4170"/>
              </a:lnSpc>
            </a:pPr>
            <a:r>
              <a:rPr lang="en-US" sz="2978">
                <a:solidFill>
                  <a:srgbClr val="FFFFFF"/>
                </a:solidFill>
                <a:latin typeface="Open Sans 2"/>
                <a:ea typeface="Open Sans 2"/>
                <a:cs typeface="Open Sans 2"/>
                <a:sym typeface="Open Sans 2"/>
              </a:rPr>
              <a:t>info@obgoutsourcing.com</a:t>
            </a:r>
          </a:p>
        </p:txBody>
      </p:sp>
      <p:sp>
        <p:nvSpPr>
          <p:cNvPr name="Freeform 30" id="30"/>
          <p:cNvSpPr/>
          <p:nvPr/>
        </p:nvSpPr>
        <p:spPr>
          <a:xfrm flipH="false" flipV="false" rot="0">
            <a:off x="3016699" y="5133182"/>
            <a:ext cx="398182" cy="398182"/>
          </a:xfrm>
          <a:custGeom>
            <a:avLst/>
            <a:gdLst/>
            <a:ahLst/>
            <a:cxnLst/>
            <a:rect r="r" b="b" t="t" l="l"/>
            <a:pathLst>
              <a:path h="398182" w="398182">
                <a:moveTo>
                  <a:pt x="0" y="0"/>
                </a:moveTo>
                <a:lnTo>
                  <a:pt x="398182" y="0"/>
                </a:lnTo>
                <a:lnTo>
                  <a:pt x="398182" y="398182"/>
                </a:lnTo>
                <a:lnTo>
                  <a:pt x="0" y="39818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1" id="31"/>
          <p:cNvGrpSpPr/>
          <p:nvPr/>
        </p:nvGrpSpPr>
        <p:grpSpPr>
          <a:xfrm rot="0">
            <a:off x="-1008569" y="6605926"/>
            <a:ext cx="11476042" cy="47688"/>
            <a:chOff x="0" y="0"/>
            <a:chExt cx="3022497" cy="12560"/>
          </a:xfrm>
        </p:grpSpPr>
        <p:sp>
          <p:nvSpPr>
            <p:cNvPr name="Freeform 32" id="32"/>
            <p:cNvSpPr/>
            <p:nvPr/>
          </p:nvSpPr>
          <p:spPr>
            <a:xfrm flipH="false" flipV="false" rot="0">
              <a:off x="0" y="0"/>
              <a:ext cx="3022497" cy="12560"/>
            </a:xfrm>
            <a:custGeom>
              <a:avLst/>
              <a:gdLst/>
              <a:ahLst/>
              <a:cxnLst/>
              <a:rect r="r" b="b" t="t" l="l"/>
              <a:pathLst>
                <a:path h="12560" w="3022497">
                  <a:moveTo>
                    <a:pt x="0" y="0"/>
                  </a:moveTo>
                  <a:lnTo>
                    <a:pt x="3022497" y="0"/>
                  </a:lnTo>
                  <a:lnTo>
                    <a:pt x="3022497" y="12560"/>
                  </a:lnTo>
                  <a:lnTo>
                    <a:pt x="0" y="12560"/>
                  </a:lnTo>
                  <a:close/>
                </a:path>
              </a:pathLst>
            </a:custGeom>
            <a:solidFill>
              <a:srgbClr val="FFFFFF"/>
            </a:solidFill>
          </p:spPr>
        </p:sp>
        <p:sp>
          <p:nvSpPr>
            <p:cNvPr name="TextBox 33" id="33"/>
            <p:cNvSpPr txBox="true"/>
            <p:nvPr/>
          </p:nvSpPr>
          <p:spPr>
            <a:xfrm>
              <a:off x="0" y="-38100"/>
              <a:ext cx="3022497" cy="50660"/>
            </a:xfrm>
            <a:prstGeom prst="rect">
              <a:avLst/>
            </a:prstGeom>
          </p:spPr>
          <p:txBody>
            <a:bodyPr anchor="ctr" rtlCol="false" tIns="50800" lIns="50800" bIns="50800" rIns="50800"/>
            <a:lstStyle/>
            <a:p>
              <a:pPr algn="ctr">
                <a:lnSpc>
                  <a:spcPts val="2659"/>
                </a:lnSpc>
                <a:spcBef>
                  <a:spcPct val="0"/>
                </a:spcBef>
              </a:pPr>
            </a:p>
          </p:txBody>
        </p:sp>
      </p:grpSp>
      <p:sp>
        <p:nvSpPr>
          <p:cNvPr name="TextBox 34" id="34"/>
          <p:cNvSpPr txBox="true"/>
          <p:nvPr/>
        </p:nvSpPr>
        <p:spPr>
          <a:xfrm rot="0">
            <a:off x="70408" y="5076032"/>
            <a:ext cx="1042547" cy="465306"/>
          </a:xfrm>
          <a:prstGeom prst="rect">
            <a:avLst/>
          </a:prstGeom>
        </p:spPr>
        <p:txBody>
          <a:bodyPr anchor="t" rtlCol="false" tIns="0" lIns="0" bIns="0" rIns="0">
            <a:spAutoFit/>
          </a:bodyPr>
          <a:lstStyle/>
          <a:p>
            <a:pPr algn="l">
              <a:lnSpc>
                <a:spcPts val="3753"/>
              </a:lnSpc>
            </a:pPr>
            <a:r>
              <a:rPr lang="en-US" sz="2680">
                <a:solidFill>
                  <a:srgbClr val="FFFFFF"/>
                </a:solidFill>
                <a:latin typeface="Open Sans 2"/>
                <a:ea typeface="Open Sans 2"/>
                <a:cs typeface="Open Sans 2"/>
                <a:sym typeface="Open Sans 2"/>
              </a:rPr>
              <a:t>India</a:t>
            </a:r>
          </a:p>
        </p:txBody>
      </p:sp>
      <p:sp>
        <p:nvSpPr>
          <p:cNvPr name="TextBox 35" id="35"/>
          <p:cNvSpPr txBox="true"/>
          <p:nvPr/>
        </p:nvSpPr>
        <p:spPr>
          <a:xfrm rot="0">
            <a:off x="4188502" y="5194173"/>
            <a:ext cx="2767044" cy="464122"/>
          </a:xfrm>
          <a:prstGeom prst="rect">
            <a:avLst/>
          </a:prstGeom>
        </p:spPr>
        <p:txBody>
          <a:bodyPr anchor="t" rtlCol="false" tIns="0" lIns="0" bIns="0" rIns="0">
            <a:spAutoFit/>
          </a:bodyPr>
          <a:lstStyle/>
          <a:p>
            <a:pPr algn="l">
              <a:lnSpc>
                <a:spcPts val="3753"/>
              </a:lnSpc>
            </a:pPr>
            <a:r>
              <a:rPr lang="en-US" sz="2680" u="sng">
                <a:solidFill>
                  <a:srgbClr val="FFFFFF"/>
                </a:solidFill>
                <a:latin typeface="Open Sans 2"/>
                <a:ea typeface="Open Sans 2"/>
                <a:cs typeface="Open Sans 2"/>
                <a:sym typeface="Open Sans 2"/>
                <a:hlinkClick r:id="rId12" tooltip="tel:+918696916508"/>
              </a:rPr>
              <a:t>+91 8696916508</a:t>
            </a:r>
          </a:p>
        </p:txBody>
      </p:sp>
      <p:sp>
        <p:nvSpPr>
          <p:cNvPr name="Freeform 36" id="36"/>
          <p:cNvSpPr/>
          <p:nvPr/>
        </p:nvSpPr>
        <p:spPr>
          <a:xfrm flipH="false" flipV="false" rot="0">
            <a:off x="3007174" y="5665789"/>
            <a:ext cx="398182" cy="398182"/>
          </a:xfrm>
          <a:custGeom>
            <a:avLst/>
            <a:gdLst/>
            <a:ahLst/>
            <a:cxnLst/>
            <a:rect r="r" b="b" t="t" l="l"/>
            <a:pathLst>
              <a:path h="398182" w="398182">
                <a:moveTo>
                  <a:pt x="0" y="0"/>
                </a:moveTo>
                <a:lnTo>
                  <a:pt x="398182" y="0"/>
                </a:lnTo>
                <a:lnTo>
                  <a:pt x="398182" y="398182"/>
                </a:lnTo>
                <a:lnTo>
                  <a:pt x="0" y="39818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7" id="37"/>
          <p:cNvSpPr txBox="true"/>
          <p:nvPr/>
        </p:nvSpPr>
        <p:spPr>
          <a:xfrm rot="0">
            <a:off x="4188502" y="5673660"/>
            <a:ext cx="2767044" cy="464122"/>
          </a:xfrm>
          <a:prstGeom prst="rect">
            <a:avLst/>
          </a:prstGeom>
        </p:spPr>
        <p:txBody>
          <a:bodyPr anchor="t" rtlCol="false" tIns="0" lIns="0" bIns="0" rIns="0">
            <a:spAutoFit/>
          </a:bodyPr>
          <a:lstStyle/>
          <a:p>
            <a:pPr algn="l">
              <a:lnSpc>
                <a:spcPts val="3753"/>
              </a:lnSpc>
            </a:pPr>
            <a:r>
              <a:rPr lang="en-US" sz="2680">
                <a:solidFill>
                  <a:srgbClr val="FFFFFF"/>
                </a:solidFill>
                <a:latin typeface="Open Sans 2"/>
                <a:ea typeface="Open Sans 2"/>
                <a:cs typeface="Open Sans 2"/>
                <a:sym typeface="Open Sans 2"/>
              </a:rPr>
              <a:t>+1(737)210-8542</a:t>
            </a:r>
          </a:p>
        </p:txBody>
      </p:sp>
      <p:sp>
        <p:nvSpPr>
          <p:cNvPr name="TextBox 38" id="38"/>
          <p:cNvSpPr txBox="true"/>
          <p:nvPr/>
        </p:nvSpPr>
        <p:spPr>
          <a:xfrm rot="0">
            <a:off x="70408" y="6080632"/>
            <a:ext cx="820936" cy="465306"/>
          </a:xfrm>
          <a:prstGeom prst="rect">
            <a:avLst/>
          </a:prstGeom>
        </p:spPr>
        <p:txBody>
          <a:bodyPr anchor="t" rtlCol="false" tIns="0" lIns="0" bIns="0" rIns="0">
            <a:spAutoFit/>
          </a:bodyPr>
          <a:lstStyle/>
          <a:p>
            <a:pPr algn="l">
              <a:lnSpc>
                <a:spcPts val="3753"/>
              </a:lnSpc>
            </a:pPr>
            <a:r>
              <a:rPr lang="en-US" sz="2680">
                <a:solidFill>
                  <a:srgbClr val="FFFFFF"/>
                </a:solidFill>
                <a:latin typeface="Open Sans 2"/>
                <a:ea typeface="Open Sans 2"/>
                <a:cs typeface="Open Sans 2"/>
                <a:sym typeface="Open Sans 2"/>
              </a:rPr>
              <a:t>UAE</a:t>
            </a:r>
          </a:p>
        </p:txBody>
      </p:sp>
      <p:sp>
        <p:nvSpPr>
          <p:cNvPr name="Freeform 39" id="39"/>
          <p:cNvSpPr/>
          <p:nvPr/>
        </p:nvSpPr>
        <p:spPr>
          <a:xfrm flipH="false" flipV="false" rot="0">
            <a:off x="3055785" y="6177158"/>
            <a:ext cx="398182" cy="398182"/>
          </a:xfrm>
          <a:custGeom>
            <a:avLst/>
            <a:gdLst/>
            <a:ahLst/>
            <a:cxnLst/>
            <a:rect r="r" b="b" t="t" l="l"/>
            <a:pathLst>
              <a:path h="398182" w="398182">
                <a:moveTo>
                  <a:pt x="0" y="0"/>
                </a:moveTo>
                <a:lnTo>
                  <a:pt x="398182" y="0"/>
                </a:lnTo>
                <a:lnTo>
                  <a:pt x="398182" y="398182"/>
                </a:lnTo>
                <a:lnTo>
                  <a:pt x="0" y="39818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40" id="40"/>
          <p:cNvSpPr txBox="true"/>
          <p:nvPr/>
        </p:nvSpPr>
        <p:spPr>
          <a:xfrm rot="0">
            <a:off x="70408" y="5501026"/>
            <a:ext cx="2332798" cy="465306"/>
          </a:xfrm>
          <a:prstGeom prst="rect">
            <a:avLst/>
          </a:prstGeom>
        </p:spPr>
        <p:txBody>
          <a:bodyPr anchor="t" rtlCol="false" tIns="0" lIns="0" bIns="0" rIns="0">
            <a:spAutoFit/>
          </a:bodyPr>
          <a:lstStyle/>
          <a:p>
            <a:pPr algn="l">
              <a:lnSpc>
                <a:spcPts val="3753"/>
              </a:lnSpc>
            </a:pPr>
            <a:r>
              <a:rPr lang="en-US" sz="2680">
                <a:solidFill>
                  <a:srgbClr val="FFFFFF"/>
                </a:solidFill>
                <a:latin typeface="Open Sans 2"/>
                <a:ea typeface="Open Sans 2"/>
                <a:cs typeface="Open Sans 2"/>
                <a:sym typeface="Open Sans 2"/>
              </a:rPr>
              <a:t>USA &amp; Canada</a:t>
            </a:r>
          </a:p>
        </p:txBody>
      </p:sp>
      <p:sp>
        <p:nvSpPr>
          <p:cNvPr name="TextBox 41" id="41"/>
          <p:cNvSpPr txBox="true"/>
          <p:nvPr/>
        </p:nvSpPr>
        <p:spPr>
          <a:xfrm rot="0">
            <a:off x="4188502" y="6111218"/>
            <a:ext cx="2767044" cy="464122"/>
          </a:xfrm>
          <a:prstGeom prst="rect">
            <a:avLst/>
          </a:prstGeom>
        </p:spPr>
        <p:txBody>
          <a:bodyPr anchor="t" rtlCol="false" tIns="0" lIns="0" bIns="0" rIns="0">
            <a:spAutoFit/>
          </a:bodyPr>
          <a:lstStyle/>
          <a:p>
            <a:pPr algn="l">
              <a:lnSpc>
                <a:spcPts val="3753"/>
              </a:lnSpc>
            </a:pPr>
            <a:r>
              <a:rPr lang="en-US" sz="2680">
                <a:solidFill>
                  <a:srgbClr val="FFFFFF"/>
                </a:solidFill>
                <a:latin typeface="Open Sans 2"/>
                <a:ea typeface="Open Sans 2"/>
                <a:cs typeface="Open Sans 2"/>
                <a:sym typeface="Open Sans 2"/>
              </a:rPr>
              <a:t>+971-503916508</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38374" y="-571093"/>
            <a:ext cx="20770001" cy="2554083"/>
            <a:chOff x="0" y="0"/>
            <a:chExt cx="5470288" cy="672680"/>
          </a:xfrm>
        </p:grpSpPr>
        <p:sp>
          <p:nvSpPr>
            <p:cNvPr name="Freeform 3" id="3"/>
            <p:cNvSpPr/>
            <p:nvPr/>
          </p:nvSpPr>
          <p:spPr>
            <a:xfrm flipH="false" flipV="false" rot="0">
              <a:off x="0" y="0"/>
              <a:ext cx="5470289" cy="672680"/>
            </a:xfrm>
            <a:custGeom>
              <a:avLst/>
              <a:gdLst/>
              <a:ahLst/>
              <a:cxnLst/>
              <a:rect r="r" b="b" t="t" l="l"/>
              <a:pathLst>
                <a:path h="672680" w="5470289">
                  <a:moveTo>
                    <a:pt x="0" y="0"/>
                  </a:moveTo>
                  <a:lnTo>
                    <a:pt x="5470289" y="0"/>
                  </a:lnTo>
                  <a:lnTo>
                    <a:pt x="5470289" y="672680"/>
                  </a:lnTo>
                  <a:lnTo>
                    <a:pt x="0" y="672680"/>
                  </a:lnTo>
                  <a:close/>
                </a:path>
              </a:pathLst>
            </a:custGeom>
            <a:solidFill>
              <a:srgbClr val="1B79A5"/>
            </a:solidFill>
          </p:spPr>
        </p:sp>
        <p:sp>
          <p:nvSpPr>
            <p:cNvPr name="TextBox 4" id="4"/>
            <p:cNvSpPr txBox="true"/>
            <p:nvPr/>
          </p:nvSpPr>
          <p:spPr>
            <a:xfrm>
              <a:off x="0" y="-38100"/>
              <a:ext cx="5470288" cy="71078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73435" y="292073"/>
            <a:ext cx="1298204" cy="1286215"/>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546282" y="3097188"/>
            <a:ext cx="6404043" cy="876981"/>
            <a:chOff x="0" y="0"/>
            <a:chExt cx="1498487" cy="205206"/>
          </a:xfrm>
        </p:grpSpPr>
        <p:sp>
          <p:nvSpPr>
            <p:cNvPr name="Freeform 9" id="9"/>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10" id="10"/>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546282" y="4149708"/>
            <a:ext cx="6404043" cy="876981"/>
            <a:chOff x="0" y="0"/>
            <a:chExt cx="1498487" cy="205206"/>
          </a:xfrm>
        </p:grpSpPr>
        <p:sp>
          <p:nvSpPr>
            <p:cNvPr name="Freeform 12" id="12"/>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13" id="13"/>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9316774" y="3124374"/>
            <a:ext cx="6404043" cy="876981"/>
            <a:chOff x="0" y="0"/>
            <a:chExt cx="1498487" cy="205206"/>
          </a:xfrm>
        </p:grpSpPr>
        <p:sp>
          <p:nvSpPr>
            <p:cNvPr name="Freeform 15" id="15"/>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16" id="16"/>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9316774" y="4202062"/>
            <a:ext cx="6404043" cy="876981"/>
            <a:chOff x="0" y="0"/>
            <a:chExt cx="1498487" cy="205206"/>
          </a:xfrm>
        </p:grpSpPr>
        <p:sp>
          <p:nvSpPr>
            <p:cNvPr name="Freeform 18" id="18"/>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19" id="19"/>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74533" y="9039505"/>
            <a:ext cx="2131755" cy="2112068"/>
            <a:chOff x="0" y="0"/>
            <a:chExt cx="966879" cy="957950"/>
          </a:xfrm>
        </p:grpSpPr>
        <p:sp>
          <p:nvSpPr>
            <p:cNvPr name="Freeform 21" id="21"/>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2" id="22"/>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1950822" y="9039505"/>
            <a:ext cx="2131755" cy="2112068"/>
            <a:chOff x="0" y="0"/>
            <a:chExt cx="966879" cy="957950"/>
          </a:xfrm>
        </p:grpSpPr>
        <p:sp>
          <p:nvSpPr>
            <p:cNvPr name="Freeform 24" id="24"/>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5" id="25"/>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891344" y="8849005"/>
            <a:ext cx="2131755" cy="2112068"/>
            <a:chOff x="0" y="0"/>
            <a:chExt cx="966879" cy="957950"/>
          </a:xfrm>
        </p:grpSpPr>
        <p:sp>
          <p:nvSpPr>
            <p:cNvPr name="Freeform 27" id="27"/>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8" id="28"/>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9" id="29"/>
          <p:cNvSpPr/>
          <p:nvPr/>
        </p:nvSpPr>
        <p:spPr>
          <a:xfrm flipH="false" flipV="false" rot="0">
            <a:off x="13740131" y="9258300"/>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2"/>
            <a:stretch>
              <a:fillRect l="0" t="0" r="0" b="0"/>
            </a:stretch>
          </a:blipFill>
        </p:spPr>
      </p:sp>
      <p:sp>
        <p:nvSpPr>
          <p:cNvPr name="TextBox 30" id="30"/>
          <p:cNvSpPr txBox="true"/>
          <p:nvPr/>
        </p:nvSpPr>
        <p:spPr>
          <a:xfrm rot="0">
            <a:off x="424768" y="536717"/>
            <a:ext cx="6656372" cy="863600"/>
          </a:xfrm>
          <a:prstGeom prst="rect">
            <a:avLst/>
          </a:prstGeom>
        </p:spPr>
        <p:txBody>
          <a:bodyPr anchor="t" rtlCol="false" tIns="0" lIns="0" bIns="0" rIns="0">
            <a:spAutoFit/>
          </a:bodyPr>
          <a:lstStyle/>
          <a:p>
            <a:pPr algn="ctr">
              <a:lnSpc>
                <a:spcPts val="7000"/>
              </a:lnSpc>
            </a:pPr>
            <a:r>
              <a:rPr lang="en-US" sz="5000">
                <a:solidFill>
                  <a:srgbClr val="FFFFFF"/>
                </a:solidFill>
                <a:latin typeface="League Spartan"/>
                <a:ea typeface="League Spartan"/>
                <a:cs typeface="League Spartan"/>
                <a:sym typeface="League Spartan"/>
              </a:rPr>
              <a:t>Table Of Content</a:t>
            </a:r>
          </a:p>
        </p:txBody>
      </p:sp>
      <p:sp>
        <p:nvSpPr>
          <p:cNvPr name="TextBox 31" id="31"/>
          <p:cNvSpPr txBox="true"/>
          <p:nvPr/>
        </p:nvSpPr>
        <p:spPr>
          <a:xfrm rot="0">
            <a:off x="2786760" y="3095799"/>
            <a:ext cx="3527148"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Introduction</a:t>
            </a:r>
          </a:p>
        </p:txBody>
      </p:sp>
      <p:sp>
        <p:nvSpPr>
          <p:cNvPr name="TextBox 32" id="32"/>
          <p:cNvSpPr txBox="true"/>
          <p:nvPr/>
        </p:nvSpPr>
        <p:spPr>
          <a:xfrm rot="0">
            <a:off x="2786760" y="4148319"/>
            <a:ext cx="4671578"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Vision and Mission</a:t>
            </a:r>
          </a:p>
        </p:txBody>
      </p:sp>
      <p:sp>
        <p:nvSpPr>
          <p:cNvPr name="TextBox 33" id="33"/>
          <p:cNvSpPr txBox="true"/>
          <p:nvPr/>
        </p:nvSpPr>
        <p:spPr>
          <a:xfrm rot="0">
            <a:off x="2797095" y="5271419"/>
            <a:ext cx="3527148"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Our Team</a:t>
            </a:r>
          </a:p>
        </p:txBody>
      </p:sp>
      <p:sp>
        <p:nvSpPr>
          <p:cNvPr name="TextBox 34" id="34"/>
          <p:cNvSpPr txBox="true"/>
          <p:nvPr/>
        </p:nvSpPr>
        <p:spPr>
          <a:xfrm rot="0">
            <a:off x="9557251" y="4200673"/>
            <a:ext cx="5843323"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Our Services</a:t>
            </a:r>
          </a:p>
        </p:txBody>
      </p:sp>
      <p:grpSp>
        <p:nvGrpSpPr>
          <p:cNvPr name="Group 35" id="35"/>
          <p:cNvGrpSpPr/>
          <p:nvPr/>
        </p:nvGrpSpPr>
        <p:grpSpPr>
          <a:xfrm rot="0">
            <a:off x="2525381" y="7687703"/>
            <a:ext cx="13195435" cy="934464"/>
            <a:chOff x="0" y="0"/>
            <a:chExt cx="17593914" cy="1245952"/>
          </a:xfrm>
        </p:grpSpPr>
        <p:grpSp>
          <p:nvGrpSpPr>
            <p:cNvPr name="Group 36" id="36"/>
            <p:cNvGrpSpPr/>
            <p:nvPr/>
          </p:nvGrpSpPr>
          <p:grpSpPr>
            <a:xfrm rot="0">
              <a:off x="0" y="0"/>
              <a:ext cx="8538724" cy="1169309"/>
              <a:chOff x="0" y="0"/>
              <a:chExt cx="1498487" cy="205206"/>
            </a:xfrm>
          </p:grpSpPr>
          <p:sp>
            <p:nvSpPr>
              <p:cNvPr name="Freeform 37" id="37"/>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38" id="38"/>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grpSp>
          <p:nvGrpSpPr>
            <p:cNvPr name="Group 39" id="39"/>
            <p:cNvGrpSpPr/>
            <p:nvPr/>
          </p:nvGrpSpPr>
          <p:grpSpPr>
            <a:xfrm rot="0">
              <a:off x="9055190" y="76643"/>
              <a:ext cx="8538724" cy="1169309"/>
              <a:chOff x="0" y="0"/>
              <a:chExt cx="1498487" cy="205206"/>
            </a:xfrm>
          </p:grpSpPr>
          <p:sp>
            <p:nvSpPr>
              <p:cNvPr name="Freeform 40" id="40"/>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41" id="41"/>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sp>
          <p:nvSpPr>
            <p:cNvPr name="TextBox 42" id="42"/>
            <p:cNvSpPr txBox="true"/>
            <p:nvPr/>
          </p:nvSpPr>
          <p:spPr>
            <a:xfrm rot="0">
              <a:off x="320637" y="29898"/>
              <a:ext cx="8218087" cy="1003748"/>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Why Need Accounting</a:t>
              </a:r>
            </a:p>
          </p:txBody>
        </p:sp>
        <p:sp>
          <p:nvSpPr>
            <p:cNvPr name="TextBox 43" id="43"/>
            <p:cNvSpPr txBox="true"/>
            <p:nvPr/>
          </p:nvSpPr>
          <p:spPr>
            <a:xfrm rot="0">
              <a:off x="9375826" y="106541"/>
              <a:ext cx="4702864" cy="1003748"/>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Contact Us</a:t>
              </a:r>
            </a:p>
          </p:txBody>
        </p:sp>
      </p:grpSp>
      <p:sp>
        <p:nvSpPr>
          <p:cNvPr name="TextBox 44" id="44"/>
          <p:cNvSpPr txBox="true"/>
          <p:nvPr/>
        </p:nvSpPr>
        <p:spPr>
          <a:xfrm rot="0">
            <a:off x="9557251" y="3095799"/>
            <a:ext cx="3527148"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About Us</a:t>
            </a:r>
          </a:p>
        </p:txBody>
      </p:sp>
      <p:grpSp>
        <p:nvGrpSpPr>
          <p:cNvPr name="Group 45" id="45"/>
          <p:cNvGrpSpPr/>
          <p:nvPr/>
        </p:nvGrpSpPr>
        <p:grpSpPr>
          <a:xfrm rot="0">
            <a:off x="2556618" y="5279069"/>
            <a:ext cx="6404043" cy="876981"/>
            <a:chOff x="0" y="0"/>
            <a:chExt cx="1498487" cy="205206"/>
          </a:xfrm>
        </p:grpSpPr>
        <p:sp>
          <p:nvSpPr>
            <p:cNvPr name="Freeform 46" id="46"/>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47" id="47"/>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sp>
        <p:nvSpPr>
          <p:cNvPr name="TextBox 48" id="48"/>
          <p:cNvSpPr txBox="true"/>
          <p:nvPr/>
        </p:nvSpPr>
        <p:spPr>
          <a:xfrm rot="0">
            <a:off x="2797095" y="5250494"/>
            <a:ext cx="6163566"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Process flows at OBG</a:t>
            </a:r>
          </a:p>
        </p:txBody>
      </p:sp>
      <p:grpSp>
        <p:nvGrpSpPr>
          <p:cNvPr name="Group 49" id="49"/>
          <p:cNvGrpSpPr/>
          <p:nvPr/>
        </p:nvGrpSpPr>
        <p:grpSpPr>
          <a:xfrm rot="0">
            <a:off x="9348010" y="5327026"/>
            <a:ext cx="6404043" cy="876981"/>
            <a:chOff x="0" y="0"/>
            <a:chExt cx="1498487" cy="205206"/>
          </a:xfrm>
        </p:grpSpPr>
        <p:sp>
          <p:nvSpPr>
            <p:cNvPr name="Freeform 50" id="50"/>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51" id="51"/>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sp>
        <p:nvSpPr>
          <p:cNvPr name="TextBox 52" id="52"/>
          <p:cNvSpPr txBox="true"/>
          <p:nvPr/>
        </p:nvSpPr>
        <p:spPr>
          <a:xfrm rot="0">
            <a:off x="9588487" y="5336551"/>
            <a:ext cx="6163566"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Infrastructure at OBG</a:t>
            </a:r>
          </a:p>
        </p:txBody>
      </p:sp>
      <p:grpSp>
        <p:nvGrpSpPr>
          <p:cNvPr name="Group 53" id="53"/>
          <p:cNvGrpSpPr/>
          <p:nvPr/>
        </p:nvGrpSpPr>
        <p:grpSpPr>
          <a:xfrm rot="0">
            <a:off x="2556618" y="6432275"/>
            <a:ext cx="6404043" cy="876981"/>
            <a:chOff x="0" y="0"/>
            <a:chExt cx="1498487" cy="205206"/>
          </a:xfrm>
        </p:grpSpPr>
        <p:sp>
          <p:nvSpPr>
            <p:cNvPr name="Freeform 54" id="54"/>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55" id="55"/>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sp>
        <p:nvSpPr>
          <p:cNvPr name="TextBox 56" id="56"/>
          <p:cNvSpPr txBox="true"/>
          <p:nvPr/>
        </p:nvSpPr>
        <p:spPr>
          <a:xfrm rot="0">
            <a:off x="2612946" y="6441800"/>
            <a:ext cx="6357240"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Our Software Certification</a:t>
            </a:r>
          </a:p>
        </p:txBody>
      </p:sp>
      <p:grpSp>
        <p:nvGrpSpPr>
          <p:cNvPr name="Group 57" id="57"/>
          <p:cNvGrpSpPr/>
          <p:nvPr/>
        </p:nvGrpSpPr>
        <p:grpSpPr>
          <a:xfrm rot="0">
            <a:off x="9348010" y="6439246"/>
            <a:ext cx="6404043" cy="876981"/>
            <a:chOff x="0" y="0"/>
            <a:chExt cx="1498487" cy="205206"/>
          </a:xfrm>
        </p:grpSpPr>
        <p:sp>
          <p:nvSpPr>
            <p:cNvPr name="Freeform 58" id="58"/>
            <p:cNvSpPr/>
            <p:nvPr/>
          </p:nvSpPr>
          <p:spPr>
            <a:xfrm flipH="false" flipV="false" rot="0">
              <a:off x="0" y="0"/>
              <a:ext cx="1498487" cy="205206"/>
            </a:xfrm>
            <a:custGeom>
              <a:avLst/>
              <a:gdLst/>
              <a:ahLst/>
              <a:cxnLst/>
              <a:rect r="r" b="b" t="t" l="l"/>
              <a:pathLst>
                <a:path h="205206" w="1498487">
                  <a:moveTo>
                    <a:pt x="0" y="0"/>
                  </a:moveTo>
                  <a:lnTo>
                    <a:pt x="1498487" y="0"/>
                  </a:lnTo>
                  <a:lnTo>
                    <a:pt x="1498487" y="205206"/>
                  </a:lnTo>
                  <a:lnTo>
                    <a:pt x="0" y="205206"/>
                  </a:lnTo>
                  <a:close/>
                </a:path>
              </a:pathLst>
            </a:custGeom>
            <a:solidFill>
              <a:srgbClr val="1B79A5"/>
            </a:solidFill>
          </p:spPr>
        </p:sp>
        <p:sp>
          <p:nvSpPr>
            <p:cNvPr name="TextBox 59" id="59"/>
            <p:cNvSpPr txBox="true"/>
            <p:nvPr/>
          </p:nvSpPr>
          <p:spPr>
            <a:xfrm>
              <a:off x="0" y="-38100"/>
              <a:ext cx="1498487" cy="243306"/>
            </a:xfrm>
            <a:prstGeom prst="rect">
              <a:avLst/>
            </a:prstGeom>
          </p:spPr>
          <p:txBody>
            <a:bodyPr anchor="ctr" rtlCol="false" tIns="50800" lIns="50800" bIns="50800" rIns="50800"/>
            <a:lstStyle/>
            <a:p>
              <a:pPr algn="ctr">
                <a:lnSpc>
                  <a:spcPts val="2659"/>
                </a:lnSpc>
                <a:spcBef>
                  <a:spcPct val="0"/>
                </a:spcBef>
              </a:pPr>
            </a:p>
          </p:txBody>
        </p:sp>
      </p:grpSp>
      <p:sp>
        <p:nvSpPr>
          <p:cNvPr name="TextBox 60" id="60"/>
          <p:cNvSpPr txBox="true"/>
          <p:nvPr/>
        </p:nvSpPr>
        <p:spPr>
          <a:xfrm rot="0">
            <a:off x="9567586" y="6434829"/>
            <a:ext cx="6357240" cy="776624"/>
          </a:xfrm>
          <a:prstGeom prst="rect">
            <a:avLst/>
          </a:prstGeom>
        </p:spPr>
        <p:txBody>
          <a:bodyPr anchor="t" rtlCol="false" tIns="0" lIns="0" bIns="0" rIns="0">
            <a:spAutoFit/>
          </a:bodyPr>
          <a:lstStyle/>
          <a:p>
            <a:pPr algn="l">
              <a:lnSpc>
                <a:spcPts val="6303"/>
              </a:lnSpc>
            </a:pPr>
            <a:r>
              <a:rPr lang="en-US" sz="4502">
                <a:solidFill>
                  <a:srgbClr val="FFFFFF"/>
                </a:solidFill>
                <a:latin typeface="Blinker"/>
                <a:ea typeface="Blinker"/>
                <a:cs typeface="Blinker"/>
                <a:sym typeface="Blinker"/>
              </a:rPr>
              <a:t>Software We Use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658340" cy="1870360"/>
            <a:chOff x="0" y="0"/>
            <a:chExt cx="4914131" cy="492605"/>
          </a:xfrm>
        </p:grpSpPr>
        <p:sp>
          <p:nvSpPr>
            <p:cNvPr name="Freeform 3" id="3"/>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4" id="4"/>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5" id="5"/>
          <p:cNvGrpSpPr/>
          <p:nvPr/>
        </p:nvGrpSpPr>
        <p:grpSpPr>
          <a:xfrm rot="0">
            <a:off x="0" y="5143500"/>
            <a:ext cx="18288000" cy="3494952"/>
            <a:chOff x="0" y="0"/>
            <a:chExt cx="4816593" cy="920481"/>
          </a:xfrm>
        </p:grpSpPr>
        <p:sp>
          <p:nvSpPr>
            <p:cNvPr name="Freeform 6" id="6"/>
            <p:cNvSpPr/>
            <p:nvPr/>
          </p:nvSpPr>
          <p:spPr>
            <a:xfrm flipH="false" flipV="false" rot="0">
              <a:off x="0" y="0"/>
              <a:ext cx="4816592" cy="920481"/>
            </a:xfrm>
            <a:custGeom>
              <a:avLst/>
              <a:gdLst/>
              <a:ahLst/>
              <a:cxnLst/>
              <a:rect r="r" b="b" t="t" l="l"/>
              <a:pathLst>
                <a:path h="920481" w="4816592">
                  <a:moveTo>
                    <a:pt x="0" y="0"/>
                  </a:moveTo>
                  <a:lnTo>
                    <a:pt x="4816592" y="0"/>
                  </a:lnTo>
                  <a:lnTo>
                    <a:pt x="4816592" y="920481"/>
                  </a:lnTo>
                  <a:lnTo>
                    <a:pt x="0" y="920481"/>
                  </a:lnTo>
                  <a:close/>
                </a:path>
              </a:pathLst>
            </a:custGeom>
            <a:solidFill>
              <a:srgbClr val="1B79A5"/>
            </a:solidFill>
          </p:spPr>
        </p:sp>
        <p:sp>
          <p:nvSpPr>
            <p:cNvPr name="TextBox 7" id="7"/>
            <p:cNvSpPr txBox="true"/>
            <p:nvPr/>
          </p:nvSpPr>
          <p:spPr>
            <a:xfrm>
              <a:off x="0" y="-38100"/>
              <a:ext cx="4816593" cy="958581"/>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73435" y="292073"/>
            <a:ext cx="1298204" cy="1286215"/>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7139854" y="2335632"/>
            <a:ext cx="4008291" cy="3081374"/>
          </a:xfrm>
          <a:custGeom>
            <a:avLst/>
            <a:gdLst/>
            <a:ahLst/>
            <a:cxnLst/>
            <a:rect r="r" b="b" t="t" l="l"/>
            <a:pathLst>
              <a:path h="3081374" w="4008291">
                <a:moveTo>
                  <a:pt x="0" y="0"/>
                </a:moveTo>
                <a:lnTo>
                  <a:pt x="4008292" y="0"/>
                </a:lnTo>
                <a:lnTo>
                  <a:pt x="4008292" y="3081374"/>
                </a:lnTo>
                <a:lnTo>
                  <a:pt x="0" y="30813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74533" y="9039505"/>
            <a:ext cx="2131755" cy="2112068"/>
            <a:chOff x="0" y="0"/>
            <a:chExt cx="966879" cy="957950"/>
          </a:xfrm>
        </p:grpSpPr>
        <p:sp>
          <p:nvSpPr>
            <p:cNvPr name="Freeform 13" id="1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4" id="1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950822" y="9039505"/>
            <a:ext cx="2131755" cy="2112068"/>
            <a:chOff x="0" y="0"/>
            <a:chExt cx="966879" cy="957950"/>
          </a:xfrm>
        </p:grpSpPr>
        <p:sp>
          <p:nvSpPr>
            <p:cNvPr name="Freeform 16" id="1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7" id="1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891344" y="8849005"/>
            <a:ext cx="2131755" cy="2112068"/>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4562083" y="5245556"/>
            <a:ext cx="9163835" cy="1510174"/>
          </a:xfrm>
          <a:prstGeom prst="rect">
            <a:avLst/>
          </a:prstGeom>
        </p:spPr>
        <p:txBody>
          <a:bodyPr anchor="t" rtlCol="false" tIns="0" lIns="0" bIns="0" rIns="0">
            <a:spAutoFit/>
          </a:bodyPr>
          <a:lstStyle/>
          <a:p>
            <a:pPr algn="ctr">
              <a:lnSpc>
                <a:spcPts val="12312"/>
              </a:lnSpc>
            </a:pPr>
            <a:r>
              <a:rPr lang="en-US" sz="8794">
                <a:solidFill>
                  <a:srgbClr val="FFFFFF"/>
                </a:solidFill>
                <a:latin typeface="League Spartan"/>
                <a:ea typeface="League Spartan"/>
                <a:cs typeface="League Spartan"/>
                <a:sym typeface="League Spartan"/>
              </a:rPr>
              <a:t>Introduction</a:t>
            </a:r>
          </a:p>
        </p:txBody>
      </p:sp>
      <p:sp>
        <p:nvSpPr>
          <p:cNvPr name="TextBox 22" id="22"/>
          <p:cNvSpPr txBox="true"/>
          <p:nvPr/>
        </p:nvSpPr>
        <p:spPr>
          <a:xfrm rot="0">
            <a:off x="142895" y="6552880"/>
            <a:ext cx="18145105" cy="1878855"/>
          </a:xfrm>
          <a:prstGeom prst="rect">
            <a:avLst/>
          </a:prstGeom>
        </p:spPr>
        <p:txBody>
          <a:bodyPr anchor="t" rtlCol="false" tIns="0" lIns="0" bIns="0" rIns="0">
            <a:spAutoFit/>
          </a:bodyPr>
          <a:lstStyle/>
          <a:p>
            <a:pPr algn="l">
              <a:lnSpc>
                <a:spcPts val="4994"/>
              </a:lnSpc>
            </a:pPr>
            <a:r>
              <a:rPr lang="en-US" sz="3567">
                <a:solidFill>
                  <a:srgbClr val="FFFFFF"/>
                </a:solidFill>
                <a:latin typeface="Blinker"/>
                <a:ea typeface="Blinker"/>
                <a:cs typeface="Blinker"/>
                <a:sym typeface="Blinker"/>
              </a:rPr>
              <a:t>Founded in year 2013 with a target to provide excellent financial outsouricng services to valuable customers. we have domain expertise in  Bookkeeping, Payroll, Tax, Reconciliation, Accounts Payable and Accounts Receivable management, inventory management, management reporting.</a:t>
            </a:r>
          </a:p>
        </p:txBody>
      </p:sp>
      <p:sp>
        <p:nvSpPr>
          <p:cNvPr name="TextBox 23" id="23"/>
          <p:cNvSpPr txBox="true"/>
          <p:nvPr/>
        </p:nvSpPr>
        <p:spPr>
          <a:xfrm rot="0">
            <a:off x="1102873" y="924371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1</a:t>
            </a:r>
          </a:p>
        </p:txBody>
      </p:sp>
      <p:sp>
        <p:nvSpPr>
          <p:cNvPr name="Freeform 24" id="24"/>
          <p:cNvSpPr/>
          <p:nvPr/>
        </p:nvSpPr>
        <p:spPr>
          <a:xfrm flipH="false" flipV="false" rot="0">
            <a:off x="13612802" y="9206419"/>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4"/>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6893" y="1660071"/>
            <a:ext cx="6327668" cy="9491502"/>
            <a:chOff x="0" y="0"/>
            <a:chExt cx="6350000" cy="9525000"/>
          </a:xfrm>
        </p:grpSpPr>
        <p:sp>
          <p:nvSpPr>
            <p:cNvPr name="Freeform 3" id="3"/>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125000" t="0" r="0" b="0"/>
              </a:stretch>
            </a:blipFill>
          </p:spPr>
        </p:sp>
      </p:grpSp>
      <p:grpSp>
        <p:nvGrpSpPr>
          <p:cNvPr name="Group 4" id="4"/>
          <p:cNvGrpSpPr/>
          <p:nvPr/>
        </p:nvGrpSpPr>
        <p:grpSpPr>
          <a:xfrm rot="0">
            <a:off x="0" y="0"/>
            <a:ext cx="18658340" cy="1870360"/>
            <a:chOff x="0" y="0"/>
            <a:chExt cx="4914131" cy="492605"/>
          </a:xfrm>
        </p:grpSpPr>
        <p:sp>
          <p:nvSpPr>
            <p:cNvPr name="Freeform 5" id="5"/>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6" id="6"/>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7" id="7"/>
          <p:cNvGrpSpPr/>
          <p:nvPr/>
        </p:nvGrpSpPr>
        <p:grpSpPr>
          <a:xfrm rot="0">
            <a:off x="4632718" y="2680177"/>
            <a:ext cx="13655282" cy="6168828"/>
            <a:chOff x="0" y="0"/>
            <a:chExt cx="3596453" cy="1624712"/>
          </a:xfrm>
        </p:grpSpPr>
        <p:sp>
          <p:nvSpPr>
            <p:cNvPr name="Freeform 8" id="8"/>
            <p:cNvSpPr/>
            <p:nvPr/>
          </p:nvSpPr>
          <p:spPr>
            <a:xfrm flipH="false" flipV="false" rot="0">
              <a:off x="0" y="0"/>
              <a:ext cx="3596453" cy="1624712"/>
            </a:xfrm>
            <a:custGeom>
              <a:avLst/>
              <a:gdLst/>
              <a:ahLst/>
              <a:cxnLst/>
              <a:rect r="r" b="b" t="t" l="l"/>
              <a:pathLst>
                <a:path h="1624712" w="3596453">
                  <a:moveTo>
                    <a:pt x="0" y="0"/>
                  </a:moveTo>
                  <a:lnTo>
                    <a:pt x="3596453" y="0"/>
                  </a:lnTo>
                  <a:lnTo>
                    <a:pt x="3596453" y="1624712"/>
                  </a:lnTo>
                  <a:lnTo>
                    <a:pt x="0" y="1624712"/>
                  </a:lnTo>
                  <a:close/>
                </a:path>
              </a:pathLst>
            </a:custGeom>
            <a:solidFill>
              <a:srgbClr val="1B79A5"/>
            </a:solidFill>
          </p:spPr>
        </p:sp>
        <p:sp>
          <p:nvSpPr>
            <p:cNvPr name="TextBox 9" id="9"/>
            <p:cNvSpPr txBox="true"/>
            <p:nvPr/>
          </p:nvSpPr>
          <p:spPr>
            <a:xfrm>
              <a:off x="0" y="-38100"/>
              <a:ext cx="3596453" cy="1662812"/>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873435" y="292073"/>
            <a:ext cx="1298204" cy="1286215"/>
            <a:chOff x="0" y="0"/>
            <a:chExt cx="966879" cy="957950"/>
          </a:xfrm>
        </p:grpSpPr>
        <p:sp>
          <p:nvSpPr>
            <p:cNvPr name="Freeform 11" id="11"/>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12" id="12"/>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028700" y="536717"/>
            <a:ext cx="4177573" cy="863600"/>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About Us</a:t>
            </a:r>
          </a:p>
        </p:txBody>
      </p:sp>
      <p:sp>
        <p:nvSpPr>
          <p:cNvPr name="TextBox 14" id="14"/>
          <p:cNvSpPr txBox="true"/>
          <p:nvPr/>
        </p:nvSpPr>
        <p:spPr>
          <a:xfrm rot="0">
            <a:off x="5034823" y="2749343"/>
            <a:ext cx="13081727" cy="6032987"/>
          </a:xfrm>
          <a:prstGeom prst="rect">
            <a:avLst/>
          </a:prstGeom>
        </p:spPr>
        <p:txBody>
          <a:bodyPr anchor="t" rtlCol="false" tIns="0" lIns="0" bIns="0" rIns="0">
            <a:spAutoFit/>
          </a:bodyPr>
          <a:lstStyle/>
          <a:p>
            <a:pPr algn="l">
              <a:lnSpc>
                <a:spcPts val="3998"/>
              </a:lnSpc>
            </a:pPr>
            <a:r>
              <a:rPr lang="en-US" sz="2855">
                <a:solidFill>
                  <a:srgbClr val="FFFFFF"/>
                </a:solidFill>
                <a:latin typeface="Open Sans 2"/>
                <a:ea typeface="Open Sans 2"/>
                <a:cs typeface="Open Sans 2"/>
                <a:sym typeface="Open Sans 2"/>
              </a:rPr>
              <a:t>OBG Outsourcing is India based end to end bookkeeping and taxation service provider. A team of experts sharing knowledge with Small, Medium and Large organizations, Certified Public Accountants, Bookkeepers across the globe. We have expertise across all the major bookkeeping and tax software used in the industry such as QuickBooks (Desktop &amp; Online), XERO Accounting, Sage, MYOB (Desktop &amp; Online), Kashflow, GnuCash, Wave Accounting, Sassu, Mint, Tally, Oracle, SAP, Ultra Tax, Drake, ProSeries, Turbo Tax. OBG Outsourcing has obtained supremacy in preparing &amp; maintaining the Management Reports, Financial Reports, Performance Reports, Ratio reports, Comparison Reports, Budgetary &amp; Forecast Reports etc. (MIS Reports). OBG Outsourcing has proficiency in MS Excel, MS Access, MS Document, MS Power Point.</a:t>
            </a:r>
          </a:p>
        </p:txBody>
      </p:sp>
      <p:grpSp>
        <p:nvGrpSpPr>
          <p:cNvPr name="Group 15" id="15"/>
          <p:cNvGrpSpPr/>
          <p:nvPr/>
        </p:nvGrpSpPr>
        <p:grpSpPr>
          <a:xfrm rot="0">
            <a:off x="-174533" y="9039505"/>
            <a:ext cx="2131755" cy="2112068"/>
            <a:chOff x="0" y="0"/>
            <a:chExt cx="966879" cy="957950"/>
          </a:xfrm>
        </p:grpSpPr>
        <p:sp>
          <p:nvSpPr>
            <p:cNvPr name="Freeform 16" id="1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7" id="1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1950822" y="9039505"/>
            <a:ext cx="2131755" cy="2112068"/>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891344" y="8849005"/>
            <a:ext cx="2131755" cy="2112068"/>
            <a:chOff x="0" y="0"/>
            <a:chExt cx="966879" cy="957950"/>
          </a:xfrm>
        </p:grpSpPr>
        <p:sp>
          <p:nvSpPr>
            <p:cNvPr name="Freeform 22" id="22"/>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3" id="23"/>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2</a:t>
            </a:r>
          </a:p>
        </p:txBody>
      </p:sp>
      <p:sp>
        <p:nvSpPr>
          <p:cNvPr name="Freeform 25" id="25"/>
          <p:cNvSpPr/>
          <p:nvPr/>
        </p:nvSpPr>
        <p:spPr>
          <a:xfrm flipH="false" flipV="false" rot="0">
            <a:off x="13918610" y="9194256"/>
            <a:ext cx="4369390" cy="889120"/>
          </a:xfrm>
          <a:custGeom>
            <a:avLst/>
            <a:gdLst/>
            <a:ahLst/>
            <a:cxnLst/>
            <a:rect r="r" b="b" t="t" l="l"/>
            <a:pathLst>
              <a:path h="889120" w="4369390">
                <a:moveTo>
                  <a:pt x="0" y="0"/>
                </a:moveTo>
                <a:lnTo>
                  <a:pt x="4369390" y="0"/>
                </a:lnTo>
                <a:lnTo>
                  <a:pt x="4369390" y="889120"/>
                </a:lnTo>
                <a:lnTo>
                  <a:pt x="0" y="889120"/>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658340" cy="1870360"/>
            <a:chOff x="0" y="0"/>
            <a:chExt cx="4914131" cy="492605"/>
          </a:xfrm>
        </p:grpSpPr>
        <p:sp>
          <p:nvSpPr>
            <p:cNvPr name="Freeform 3" id="3"/>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4" id="4"/>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5" id="5"/>
          <p:cNvGrpSpPr/>
          <p:nvPr/>
        </p:nvGrpSpPr>
        <p:grpSpPr>
          <a:xfrm rot="0">
            <a:off x="-873435" y="292073"/>
            <a:ext cx="1298204" cy="1286215"/>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792" y="2792591"/>
            <a:ext cx="18304115" cy="1765991"/>
            <a:chOff x="0" y="0"/>
            <a:chExt cx="4982123" cy="480678"/>
          </a:xfrm>
        </p:grpSpPr>
        <p:sp>
          <p:nvSpPr>
            <p:cNvPr name="Freeform 9" id="9"/>
            <p:cNvSpPr/>
            <p:nvPr/>
          </p:nvSpPr>
          <p:spPr>
            <a:xfrm flipH="false" flipV="false" rot="0">
              <a:off x="0" y="0"/>
              <a:ext cx="4982123" cy="480678"/>
            </a:xfrm>
            <a:custGeom>
              <a:avLst/>
              <a:gdLst/>
              <a:ahLst/>
              <a:cxnLst/>
              <a:rect r="r" b="b" t="t" l="l"/>
              <a:pathLst>
                <a:path h="480678" w="4982123">
                  <a:moveTo>
                    <a:pt x="0" y="0"/>
                  </a:moveTo>
                  <a:lnTo>
                    <a:pt x="4982123" y="0"/>
                  </a:lnTo>
                  <a:lnTo>
                    <a:pt x="4982123" y="480678"/>
                  </a:lnTo>
                  <a:lnTo>
                    <a:pt x="0" y="480678"/>
                  </a:lnTo>
                  <a:close/>
                </a:path>
              </a:pathLst>
            </a:custGeom>
            <a:solidFill>
              <a:srgbClr val="1B79A5"/>
            </a:solidFill>
          </p:spPr>
        </p:sp>
        <p:sp>
          <p:nvSpPr>
            <p:cNvPr name="TextBox 10" id="10"/>
            <p:cNvSpPr txBox="true"/>
            <p:nvPr/>
          </p:nvSpPr>
          <p:spPr>
            <a:xfrm>
              <a:off x="0" y="-38100"/>
              <a:ext cx="4982123" cy="518778"/>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74533" y="9039505"/>
            <a:ext cx="2131755" cy="2112068"/>
            <a:chOff x="0" y="0"/>
            <a:chExt cx="966879" cy="957950"/>
          </a:xfrm>
        </p:grpSpPr>
        <p:sp>
          <p:nvSpPr>
            <p:cNvPr name="Freeform 12" id="12"/>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3" id="13"/>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950822" y="9039505"/>
            <a:ext cx="2131755" cy="2112068"/>
            <a:chOff x="0" y="0"/>
            <a:chExt cx="966879" cy="957950"/>
          </a:xfrm>
        </p:grpSpPr>
        <p:sp>
          <p:nvSpPr>
            <p:cNvPr name="Freeform 15" id="15"/>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6" id="16"/>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891344" y="8849005"/>
            <a:ext cx="2131755" cy="2112068"/>
            <a:chOff x="0" y="0"/>
            <a:chExt cx="966879" cy="957950"/>
          </a:xfrm>
        </p:grpSpPr>
        <p:sp>
          <p:nvSpPr>
            <p:cNvPr name="Freeform 18" id="18"/>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9" id="19"/>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0" id="20"/>
          <p:cNvSpPr/>
          <p:nvPr/>
        </p:nvSpPr>
        <p:spPr>
          <a:xfrm flipH="false" flipV="false" rot="0">
            <a:off x="12821398" y="3030480"/>
            <a:ext cx="1338969" cy="1338969"/>
          </a:xfrm>
          <a:custGeom>
            <a:avLst/>
            <a:gdLst/>
            <a:ahLst/>
            <a:cxnLst/>
            <a:rect r="r" b="b" t="t" l="l"/>
            <a:pathLst>
              <a:path h="1338969" w="1338969">
                <a:moveTo>
                  <a:pt x="0" y="0"/>
                </a:moveTo>
                <a:lnTo>
                  <a:pt x="1338969" y="0"/>
                </a:lnTo>
                <a:lnTo>
                  <a:pt x="1338969" y="1338969"/>
                </a:lnTo>
                <a:lnTo>
                  <a:pt x="0" y="1338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3883552" y="3030480"/>
            <a:ext cx="1193226" cy="1190243"/>
          </a:xfrm>
          <a:custGeom>
            <a:avLst/>
            <a:gdLst/>
            <a:ahLst/>
            <a:cxnLst/>
            <a:rect r="r" b="b" t="t" l="l"/>
            <a:pathLst>
              <a:path h="1190243" w="1193226">
                <a:moveTo>
                  <a:pt x="0" y="0"/>
                </a:moveTo>
                <a:lnTo>
                  <a:pt x="1193227" y="0"/>
                </a:lnTo>
                <a:lnTo>
                  <a:pt x="1193227" y="1190243"/>
                </a:lnTo>
                <a:lnTo>
                  <a:pt x="0" y="11902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1028700" y="536717"/>
            <a:ext cx="7870371" cy="863600"/>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Vision and Mission</a:t>
            </a:r>
          </a:p>
        </p:txBody>
      </p:sp>
      <p:sp>
        <p:nvSpPr>
          <p:cNvPr name="TextBox 23" id="23"/>
          <p:cNvSpPr txBox="true"/>
          <p:nvPr/>
        </p:nvSpPr>
        <p:spPr>
          <a:xfrm rot="0">
            <a:off x="1076325" y="5021065"/>
            <a:ext cx="8067675" cy="2454275"/>
          </a:xfrm>
          <a:prstGeom prst="rect">
            <a:avLst/>
          </a:prstGeom>
        </p:spPr>
        <p:txBody>
          <a:bodyPr anchor="t" rtlCol="false" tIns="0" lIns="0" bIns="0" rIns="0">
            <a:spAutoFit/>
          </a:bodyPr>
          <a:lstStyle/>
          <a:p>
            <a:pPr algn="l">
              <a:lnSpc>
                <a:spcPts val="4899"/>
              </a:lnSpc>
            </a:pPr>
            <a:r>
              <a:rPr lang="en-US" sz="3499">
                <a:solidFill>
                  <a:srgbClr val="000000"/>
                </a:solidFill>
                <a:latin typeface="Blinker"/>
                <a:ea typeface="Blinker"/>
                <a:cs typeface="Blinker"/>
                <a:sym typeface="Blinker"/>
              </a:rPr>
              <a:t>Our goal is to save time and money by streamlining and optimizing financial operations so the company can concentrate on expanding their businesses.</a:t>
            </a:r>
          </a:p>
        </p:txBody>
      </p:sp>
      <p:sp>
        <p:nvSpPr>
          <p:cNvPr name="TextBox 24" id="24"/>
          <p:cNvSpPr txBox="true"/>
          <p:nvPr/>
        </p:nvSpPr>
        <p:spPr>
          <a:xfrm rot="0">
            <a:off x="1279684" y="3223047"/>
            <a:ext cx="2778454" cy="813955"/>
          </a:xfrm>
          <a:prstGeom prst="rect">
            <a:avLst/>
          </a:prstGeom>
        </p:spPr>
        <p:txBody>
          <a:bodyPr anchor="t" rtlCol="false" tIns="0" lIns="0" bIns="0" rIns="0">
            <a:spAutoFit/>
          </a:bodyPr>
          <a:lstStyle/>
          <a:p>
            <a:pPr algn="l">
              <a:lnSpc>
                <a:spcPts val="6671"/>
              </a:lnSpc>
            </a:pPr>
            <a:r>
              <a:rPr lang="en-US" sz="4765">
                <a:solidFill>
                  <a:srgbClr val="FFFFFF"/>
                </a:solidFill>
                <a:latin typeface="League Spartan"/>
                <a:ea typeface="League Spartan"/>
                <a:cs typeface="League Spartan"/>
                <a:sym typeface="League Spartan"/>
              </a:rPr>
              <a:t>Vision</a:t>
            </a:r>
          </a:p>
        </p:txBody>
      </p:sp>
      <p:sp>
        <p:nvSpPr>
          <p:cNvPr name="TextBox 25" id="25"/>
          <p:cNvSpPr txBox="true"/>
          <p:nvPr/>
        </p:nvSpPr>
        <p:spPr>
          <a:xfrm rot="0">
            <a:off x="10014516" y="5021065"/>
            <a:ext cx="8062459" cy="2454275"/>
          </a:xfrm>
          <a:prstGeom prst="rect">
            <a:avLst/>
          </a:prstGeom>
        </p:spPr>
        <p:txBody>
          <a:bodyPr anchor="t" rtlCol="false" tIns="0" lIns="0" bIns="0" rIns="0">
            <a:spAutoFit/>
          </a:bodyPr>
          <a:lstStyle/>
          <a:p>
            <a:pPr algn="l">
              <a:lnSpc>
                <a:spcPts val="4899"/>
              </a:lnSpc>
            </a:pPr>
            <a:r>
              <a:rPr lang="en-US" sz="3499">
                <a:solidFill>
                  <a:srgbClr val="000000"/>
                </a:solidFill>
                <a:latin typeface="Blinker"/>
                <a:ea typeface="Blinker"/>
                <a:cs typeface="Blinker"/>
                <a:sym typeface="Blinker"/>
              </a:rPr>
              <a:t>Our mission is to assist companies of all sizes in reaching their financial objectives by becoming the premier supplier of online bookkeeping and accounting services.</a:t>
            </a:r>
          </a:p>
        </p:txBody>
      </p:sp>
      <p:sp>
        <p:nvSpPr>
          <p:cNvPr name="TextBox 26" id="26"/>
          <p:cNvSpPr txBox="true"/>
          <p:nvPr/>
        </p:nvSpPr>
        <p:spPr>
          <a:xfrm rot="0">
            <a:off x="13425868" y="3223047"/>
            <a:ext cx="3636549" cy="813955"/>
          </a:xfrm>
          <a:prstGeom prst="rect">
            <a:avLst/>
          </a:prstGeom>
        </p:spPr>
        <p:txBody>
          <a:bodyPr anchor="t" rtlCol="false" tIns="0" lIns="0" bIns="0" rIns="0">
            <a:spAutoFit/>
          </a:bodyPr>
          <a:lstStyle/>
          <a:p>
            <a:pPr algn="r">
              <a:lnSpc>
                <a:spcPts val="6671"/>
              </a:lnSpc>
            </a:pPr>
            <a:r>
              <a:rPr lang="en-US" sz="4765">
                <a:solidFill>
                  <a:srgbClr val="FFFFFF"/>
                </a:solidFill>
                <a:latin typeface="League Spartan"/>
                <a:ea typeface="League Spartan"/>
                <a:cs typeface="League Spartan"/>
                <a:sym typeface="League Spartan"/>
              </a:rPr>
              <a:t>Mission</a:t>
            </a:r>
          </a:p>
        </p:txBody>
      </p:sp>
      <p:sp>
        <p:nvSpPr>
          <p:cNvPr name="TextBox 27" id="27"/>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3</a:t>
            </a:r>
          </a:p>
        </p:txBody>
      </p:sp>
      <p:sp>
        <p:nvSpPr>
          <p:cNvPr name="Freeform 28" id="28"/>
          <p:cNvSpPr/>
          <p:nvPr/>
        </p:nvSpPr>
        <p:spPr>
          <a:xfrm flipH="false" flipV="false" rot="0">
            <a:off x="13353207" y="9147394"/>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65622" y="2002322"/>
            <a:ext cx="8586396" cy="2117355"/>
            <a:chOff x="0" y="0"/>
            <a:chExt cx="2417245" cy="596079"/>
          </a:xfrm>
        </p:grpSpPr>
        <p:sp>
          <p:nvSpPr>
            <p:cNvPr name="Freeform 3" id="3"/>
            <p:cNvSpPr/>
            <p:nvPr/>
          </p:nvSpPr>
          <p:spPr>
            <a:xfrm flipH="false" flipV="false" rot="0">
              <a:off x="0" y="0"/>
              <a:ext cx="2417245" cy="596079"/>
            </a:xfrm>
            <a:custGeom>
              <a:avLst/>
              <a:gdLst/>
              <a:ahLst/>
              <a:cxnLst/>
              <a:rect r="r" b="b" t="t" l="l"/>
              <a:pathLst>
                <a:path h="596079" w="2417245">
                  <a:moveTo>
                    <a:pt x="0" y="0"/>
                  </a:moveTo>
                  <a:lnTo>
                    <a:pt x="2417245" y="0"/>
                  </a:lnTo>
                  <a:lnTo>
                    <a:pt x="2417245" y="596079"/>
                  </a:lnTo>
                  <a:lnTo>
                    <a:pt x="0" y="596079"/>
                  </a:lnTo>
                  <a:close/>
                </a:path>
              </a:pathLst>
            </a:custGeom>
            <a:solidFill>
              <a:srgbClr val="1B79A5"/>
            </a:solidFill>
          </p:spPr>
        </p:sp>
        <p:sp>
          <p:nvSpPr>
            <p:cNvPr name="TextBox 4" id="4"/>
            <p:cNvSpPr txBox="true"/>
            <p:nvPr/>
          </p:nvSpPr>
          <p:spPr>
            <a:xfrm>
              <a:off x="0" y="-38100"/>
              <a:ext cx="2417245" cy="63417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0" y="0"/>
            <a:ext cx="18658340" cy="1870360"/>
            <a:chOff x="0" y="0"/>
            <a:chExt cx="4914131" cy="492605"/>
          </a:xfrm>
        </p:grpSpPr>
        <p:sp>
          <p:nvSpPr>
            <p:cNvPr name="Freeform 6" id="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7" id="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8" id="8"/>
          <p:cNvGrpSpPr/>
          <p:nvPr/>
        </p:nvGrpSpPr>
        <p:grpSpPr>
          <a:xfrm rot="0">
            <a:off x="-873435" y="292073"/>
            <a:ext cx="1298204" cy="1286215"/>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565622" y="4247985"/>
            <a:ext cx="8586396" cy="1037447"/>
            <a:chOff x="0" y="0"/>
            <a:chExt cx="2417245" cy="292062"/>
          </a:xfrm>
        </p:grpSpPr>
        <p:sp>
          <p:nvSpPr>
            <p:cNvPr name="Freeform 12" id="12"/>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13" id="13"/>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5388054" y="2757790"/>
            <a:ext cx="6941531" cy="1146414"/>
          </a:xfrm>
          <a:prstGeom prst="rect">
            <a:avLst/>
          </a:prstGeom>
        </p:spPr>
        <p:txBody>
          <a:bodyPr anchor="t" rtlCol="false" tIns="0" lIns="0" bIns="0" rIns="0">
            <a:spAutoFit/>
          </a:bodyPr>
          <a:lstStyle/>
          <a:p>
            <a:pPr algn="ctr">
              <a:lnSpc>
                <a:spcPts val="9325"/>
              </a:lnSpc>
            </a:pPr>
            <a:r>
              <a:rPr lang="en-US" sz="6661">
                <a:solidFill>
                  <a:srgbClr val="FFFFFF"/>
                </a:solidFill>
                <a:latin typeface="League Spartan"/>
                <a:ea typeface="League Spartan"/>
                <a:cs typeface="League Spartan"/>
                <a:sym typeface="League Spartan"/>
              </a:rPr>
              <a:t>Our Services</a:t>
            </a:r>
          </a:p>
        </p:txBody>
      </p:sp>
      <p:grpSp>
        <p:nvGrpSpPr>
          <p:cNvPr name="Group 15" id="15"/>
          <p:cNvGrpSpPr/>
          <p:nvPr/>
        </p:nvGrpSpPr>
        <p:grpSpPr>
          <a:xfrm rot="0">
            <a:off x="4571609" y="5376004"/>
            <a:ext cx="8586396" cy="1037447"/>
            <a:chOff x="0" y="0"/>
            <a:chExt cx="2417245" cy="292062"/>
          </a:xfrm>
        </p:grpSpPr>
        <p:sp>
          <p:nvSpPr>
            <p:cNvPr name="Freeform 16" id="16"/>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17" id="17"/>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4935312" y="5521118"/>
            <a:ext cx="3661290" cy="671020"/>
          </a:xfrm>
          <a:prstGeom prst="rect">
            <a:avLst/>
          </a:prstGeom>
        </p:spPr>
        <p:txBody>
          <a:bodyPr anchor="t" rtlCol="false" tIns="0" lIns="0" bIns="0" rIns="0">
            <a:spAutoFit/>
          </a:bodyPr>
          <a:lstStyle/>
          <a:p>
            <a:pPr algn="l">
              <a:lnSpc>
                <a:spcPts val="5525"/>
              </a:lnSpc>
            </a:pPr>
            <a:r>
              <a:rPr lang="en-US" sz="3946">
                <a:solidFill>
                  <a:srgbClr val="FFFFFF"/>
                </a:solidFill>
                <a:latin typeface="Open Sans 1"/>
                <a:ea typeface="Open Sans 1"/>
                <a:cs typeface="Open Sans 1"/>
                <a:sym typeface="Open Sans 1"/>
              </a:rPr>
              <a:t>Payroll Services</a:t>
            </a:r>
          </a:p>
        </p:txBody>
      </p:sp>
      <p:grpSp>
        <p:nvGrpSpPr>
          <p:cNvPr name="Group 19" id="19"/>
          <p:cNvGrpSpPr/>
          <p:nvPr/>
        </p:nvGrpSpPr>
        <p:grpSpPr>
          <a:xfrm rot="0">
            <a:off x="4565622" y="6517395"/>
            <a:ext cx="8586396" cy="1037447"/>
            <a:chOff x="0" y="0"/>
            <a:chExt cx="2417245" cy="292062"/>
          </a:xfrm>
        </p:grpSpPr>
        <p:sp>
          <p:nvSpPr>
            <p:cNvPr name="Freeform 20" id="20"/>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21" id="21"/>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4935312" y="6662508"/>
            <a:ext cx="2667449" cy="671020"/>
          </a:xfrm>
          <a:prstGeom prst="rect">
            <a:avLst/>
          </a:prstGeom>
        </p:spPr>
        <p:txBody>
          <a:bodyPr anchor="t" rtlCol="false" tIns="0" lIns="0" bIns="0" rIns="0">
            <a:spAutoFit/>
          </a:bodyPr>
          <a:lstStyle/>
          <a:p>
            <a:pPr algn="l">
              <a:lnSpc>
                <a:spcPts val="5525"/>
              </a:lnSpc>
            </a:pPr>
            <a:r>
              <a:rPr lang="en-US" sz="3946">
                <a:solidFill>
                  <a:srgbClr val="FFFFFF"/>
                </a:solidFill>
                <a:latin typeface="Open Sans 1"/>
                <a:ea typeface="Open Sans 1"/>
                <a:cs typeface="Open Sans 1"/>
                <a:sym typeface="Open Sans 1"/>
              </a:rPr>
              <a:t>Tax Return</a:t>
            </a:r>
          </a:p>
        </p:txBody>
      </p:sp>
      <p:grpSp>
        <p:nvGrpSpPr>
          <p:cNvPr name="Group 23" id="23"/>
          <p:cNvGrpSpPr/>
          <p:nvPr/>
        </p:nvGrpSpPr>
        <p:grpSpPr>
          <a:xfrm rot="0">
            <a:off x="4571609" y="7679596"/>
            <a:ext cx="8586396" cy="1037447"/>
            <a:chOff x="0" y="0"/>
            <a:chExt cx="2417245" cy="292062"/>
          </a:xfrm>
        </p:grpSpPr>
        <p:sp>
          <p:nvSpPr>
            <p:cNvPr name="Freeform 24" id="24"/>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25" id="25"/>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174533" y="9039505"/>
            <a:ext cx="2131755" cy="2112068"/>
            <a:chOff x="0" y="0"/>
            <a:chExt cx="966879" cy="957950"/>
          </a:xfrm>
        </p:grpSpPr>
        <p:sp>
          <p:nvSpPr>
            <p:cNvPr name="Freeform 27" id="27"/>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8" id="28"/>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0">
            <a:off x="1950822" y="9039505"/>
            <a:ext cx="2131755" cy="2112068"/>
            <a:chOff x="0" y="0"/>
            <a:chExt cx="966879" cy="957950"/>
          </a:xfrm>
        </p:grpSpPr>
        <p:sp>
          <p:nvSpPr>
            <p:cNvPr name="Freeform 30" id="30"/>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31" id="31"/>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32" id="32"/>
          <p:cNvGrpSpPr/>
          <p:nvPr/>
        </p:nvGrpSpPr>
        <p:grpSpPr>
          <a:xfrm rot="0">
            <a:off x="891344" y="8849005"/>
            <a:ext cx="2131755" cy="2112068"/>
            <a:chOff x="0" y="0"/>
            <a:chExt cx="966879" cy="957950"/>
          </a:xfrm>
        </p:grpSpPr>
        <p:sp>
          <p:nvSpPr>
            <p:cNvPr name="Freeform 33" id="3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34" id="3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TextBox 35" id="35"/>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4</a:t>
            </a:r>
          </a:p>
        </p:txBody>
      </p:sp>
      <p:sp>
        <p:nvSpPr>
          <p:cNvPr name="Freeform 36" id="36"/>
          <p:cNvSpPr/>
          <p:nvPr/>
        </p:nvSpPr>
        <p:spPr>
          <a:xfrm flipH="false" flipV="false" rot="0">
            <a:off x="13502697" y="9147394"/>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2"/>
            <a:stretch>
              <a:fillRect l="0" t="0" r="0" b="0"/>
            </a:stretch>
          </a:blipFill>
        </p:spPr>
      </p:sp>
      <p:sp>
        <p:nvSpPr>
          <p:cNvPr name="TextBox 37" id="37"/>
          <p:cNvSpPr txBox="true"/>
          <p:nvPr/>
        </p:nvSpPr>
        <p:spPr>
          <a:xfrm rot="0">
            <a:off x="4935312" y="4415158"/>
            <a:ext cx="4880142" cy="636996"/>
          </a:xfrm>
          <a:prstGeom prst="rect">
            <a:avLst/>
          </a:prstGeom>
        </p:spPr>
        <p:txBody>
          <a:bodyPr anchor="t" rtlCol="false" tIns="0" lIns="0" bIns="0" rIns="0">
            <a:spAutoFit/>
          </a:bodyPr>
          <a:lstStyle/>
          <a:p>
            <a:pPr algn="l">
              <a:lnSpc>
                <a:spcPts val="5297"/>
              </a:lnSpc>
            </a:pPr>
            <a:r>
              <a:rPr lang="en-US" sz="3783">
                <a:solidFill>
                  <a:srgbClr val="FFFFFF"/>
                </a:solidFill>
                <a:latin typeface="Open Sans 1"/>
                <a:ea typeface="Open Sans 1"/>
                <a:cs typeface="Open Sans 1"/>
                <a:sym typeface="Open Sans 1"/>
              </a:rPr>
              <a:t>Bookkeeping Services</a:t>
            </a:r>
          </a:p>
        </p:txBody>
      </p:sp>
      <p:sp>
        <p:nvSpPr>
          <p:cNvPr name="TextBox 38" id="38"/>
          <p:cNvSpPr txBox="true"/>
          <p:nvPr/>
        </p:nvSpPr>
        <p:spPr>
          <a:xfrm rot="0">
            <a:off x="4935312" y="7824710"/>
            <a:ext cx="7636658" cy="671020"/>
          </a:xfrm>
          <a:prstGeom prst="rect">
            <a:avLst/>
          </a:prstGeom>
        </p:spPr>
        <p:txBody>
          <a:bodyPr anchor="t" rtlCol="false" tIns="0" lIns="0" bIns="0" rIns="0">
            <a:spAutoFit/>
          </a:bodyPr>
          <a:lstStyle/>
          <a:p>
            <a:pPr algn="l">
              <a:lnSpc>
                <a:spcPts val="5525"/>
              </a:lnSpc>
            </a:pPr>
            <a:r>
              <a:rPr lang="en-US" sz="3946">
                <a:solidFill>
                  <a:srgbClr val="FFFFFF"/>
                </a:solidFill>
                <a:latin typeface="Open Sans 1"/>
                <a:ea typeface="Open Sans 1"/>
                <a:cs typeface="Open Sans 1"/>
                <a:sym typeface="Open Sans 1"/>
              </a:rPr>
              <a:t>Sales Tax Compliance Services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59176" y="4360181"/>
            <a:ext cx="8232751" cy="994718"/>
            <a:chOff x="0" y="0"/>
            <a:chExt cx="2417245" cy="292062"/>
          </a:xfrm>
        </p:grpSpPr>
        <p:sp>
          <p:nvSpPr>
            <p:cNvPr name="Freeform 3" id="3"/>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4" id="4"/>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764917" y="5441741"/>
            <a:ext cx="8232751" cy="994718"/>
            <a:chOff x="0" y="0"/>
            <a:chExt cx="2417245" cy="292062"/>
          </a:xfrm>
        </p:grpSpPr>
        <p:sp>
          <p:nvSpPr>
            <p:cNvPr name="Freeform 6" id="6"/>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7" id="7"/>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759176" y="6536122"/>
            <a:ext cx="8232751" cy="994718"/>
            <a:chOff x="0" y="0"/>
            <a:chExt cx="2417245" cy="292062"/>
          </a:xfrm>
        </p:grpSpPr>
        <p:sp>
          <p:nvSpPr>
            <p:cNvPr name="Freeform 9" id="9"/>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10" id="10"/>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764917" y="7650456"/>
            <a:ext cx="8232751" cy="994718"/>
            <a:chOff x="0" y="0"/>
            <a:chExt cx="2417245" cy="292062"/>
          </a:xfrm>
        </p:grpSpPr>
        <p:sp>
          <p:nvSpPr>
            <p:cNvPr name="Freeform 12" id="12"/>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13" id="13"/>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5119381" y="4505704"/>
            <a:ext cx="7681774" cy="636996"/>
          </a:xfrm>
          <a:prstGeom prst="rect">
            <a:avLst/>
          </a:prstGeom>
        </p:spPr>
        <p:txBody>
          <a:bodyPr anchor="t" rtlCol="false" tIns="0" lIns="0" bIns="0" rIns="0">
            <a:spAutoFit/>
          </a:bodyPr>
          <a:lstStyle/>
          <a:p>
            <a:pPr algn="l">
              <a:lnSpc>
                <a:spcPts val="5297"/>
              </a:lnSpc>
            </a:pPr>
            <a:r>
              <a:rPr lang="en-US" sz="3783">
                <a:solidFill>
                  <a:srgbClr val="FFFFFF"/>
                </a:solidFill>
                <a:latin typeface="Open Sans 1"/>
                <a:ea typeface="Open Sans 1"/>
                <a:cs typeface="Open Sans 1"/>
                <a:sym typeface="Open Sans 1"/>
              </a:rPr>
              <a:t>Business Process Improvement</a:t>
            </a:r>
          </a:p>
        </p:txBody>
      </p:sp>
      <p:sp>
        <p:nvSpPr>
          <p:cNvPr name="TextBox 15" id="15"/>
          <p:cNvSpPr txBox="true"/>
          <p:nvPr/>
        </p:nvSpPr>
        <p:spPr>
          <a:xfrm rot="0">
            <a:off x="5113640" y="5587265"/>
            <a:ext cx="5775306" cy="636996"/>
          </a:xfrm>
          <a:prstGeom prst="rect">
            <a:avLst/>
          </a:prstGeom>
        </p:spPr>
        <p:txBody>
          <a:bodyPr anchor="t" rtlCol="false" tIns="0" lIns="0" bIns="0" rIns="0">
            <a:spAutoFit/>
          </a:bodyPr>
          <a:lstStyle/>
          <a:p>
            <a:pPr algn="l">
              <a:lnSpc>
                <a:spcPts val="5297"/>
              </a:lnSpc>
            </a:pPr>
            <a:r>
              <a:rPr lang="en-US" sz="3783">
                <a:solidFill>
                  <a:srgbClr val="FFFFFF"/>
                </a:solidFill>
                <a:latin typeface="Open Sans 1"/>
                <a:ea typeface="Open Sans 1"/>
                <a:cs typeface="Open Sans 1"/>
                <a:sym typeface="Open Sans 1"/>
              </a:rPr>
              <a:t>Financial Statements</a:t>
            </a:r>
          </a:p>
        </p:txBody>
      </p:sp>
      <p:sp>
        <p:nvSpPr>
          <p:cNvPr name="TextBox 16" id="16"/>
          <p:cNvSpPr txBox="true"/>
          <p:nvPr/>
        </p:nvSpPr>
        <p:spPr>
          <a:xfrm rot="0">
            <a:off x="5113640" y="6681645"/>
            <a:ext cx="7681774" cy="636996"/>
          </a:xfrm>
          <a:prstGeom prst="rect">
            <a:avLst/>
          </a:prstGeom>
        </p:spPr>
        <p:txBody>
          <a:bodyPr anchor="t" rtlCol="false" tIns="0" lIns="0" bIns="0" rIns="0">
            <a:spAutoFit/>
          </a:bodyPr>
          <a:lstStyle/>
          <a:p>
            <a:pPr algn="l">
              <a:lnSpc>
                <a:spcPts val="5297"/>
              </a:lnSpc>
            </a:pPr>
            <a:r>
              <a:rPr lang="en-US" sz="3783">
                <a:solidFill>
                  <a:srgbClr val="FFFFFF"/>
                </a:solidFill>
                <a:latin typeface="Open Sans 1"/>
                <a:ea typeface="Open Sans 1"/>
                <a:cs typeface="Open Sans 1"/>
                <a:sym typeface="Open Sans 1"/>
              </a:rPr>
              <a:t>Standard Operating Procedure</a:t>
            </a:r>
          </a:p>
        </p:txBody>
      </p:sp>
      <p:sp>
        <p:nvSpPr>
          <p:cNvPr name="TextBox 17" id="17"/>
          <p:cNvSpPr txBox="true"/>
          <p:nvPr/>
        </p:nvSpPr>
        <p:spPr>
          <a:xfrm rot="0">
            <a:off x="5113640" y="7795979"/>
            <a:ext cx="7687515" cy="636996"/>
          </a:xfrm>
          <a:prstGeom prst="rect">
            <a:avLst/>
          </a:prstGeom>
        </p:spPr>
        <p:txBody>
          <a:bodyPr anchor="t" rtlCol="false" tIns="0" lIns="0" bIns="0" rIns="0">
            <a:spAutoFit/>
          </a:bodyPr>
          <a:lstStyle/>
          <a:p>
            <a:pPr algn="l">
              <a:lnSpc>
                <a:spcPts val="5297"/>
              </a:lnSpc>
            </a:pPr>
            <a:r>
              <a:rPr lang="en-US" sz="3783">
                <a:solidFill>
                  <a:srgbClr val="FFFFFF"/>
                </a:solidFill>
                <a:latin typeface="Open Sans 1"/>
                <a:ea typeface="Open Sans 1"/>
                <a:cs typeface="Open Sans 1"/>
                <a:sym typeface="Open Sans 1"/>
              </a:rPr>
              <a:t>Software Migration</a:t>
            </a:r>
          </a:p>
        </p:txBody>
      </p:sp>
      <p:grpSp>
        <p:nvGrpSpPr>
          <p:cNvPr name="Group 18" id="18"/>
          <p:cNvGrpSpPr/>
          <p:nvPr/>
        </p:nvGrpSpPr>
        <p:grpSpPr>
          <a:xfrm rot="0">
            <a:off x="-174533" y="9039505"/>
            <a:ext cx="2131755" cy="2112068"/>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1950822" y="9039505"/>
            <a:ext cx="2131755" cy="2112068"/>
            <a:chOff x="0" y="0"/>
            <a:chExt cx="966879" cy="957950"/>
          </a:xfrm>
        </p:grpSpPr>
        <p:sp>
          <p:nvSpPr>
            <p:cNvPr name="Freeform 22" id="22"/>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3" id="23"/>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891344" y="8849005"/>
            <a:ext cx="2131755" cy="2112068"/>
            <a:chOff x="0" y="0"/>
            <a:chExt cx="966879" cy="957950"/>
          </a:xfrm>
        </p:grpSpPr>
        <p:sp>
          <p:nvSpPr>
            <p:cNvPr name="Freeform 25" id="25"/>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26" id="26"/>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5</a:t>
            </a:r>
          </a:p>
        </p:txBody>
      </p:sp>
      <p:sp>
        <p:nvSpPr>
          <p:cNvPr name="Freeform 28" id="28"/>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9" id="29"/>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30" id="30"/>
          <p:cNvGrpSpPr/>
          <p:nvPr/>
        </p:nvGrpSpPr>
        <p:grpSpPr>
          <a:xfrm rot="0">
            <a:off x="4729529" y="2140866"/>
            <a:ext cx="8238618" cy="2031596"/>
            <a:chOff x="0" y="0"/>
            <a:chExt cx="2417245" cy="596079"/>
          </a:xfrm>
        </p:grpSpPr>
        <p:sp>
          <p:nvSpPr>
            <p:cNvPr name="Freeform 31" id="31"/>
            <p:cNvSpPr/>
            <p:nvPr/>
          </p:nvSpPr>
          <p:spPr>
            <a:xfrm flipH="false" flipV="false" rot="0">
              <a:off x="0" y="0"/>
              <a:ext cx="2417245" cy="596079"/>
            </a:xfrm>
            <a:custGeom>
              <a:avLst/>
              <a:gdLst/>
              <a:ahLst/>
              <a:cxnLst/>
              <a:rect r="r" b="b" t="t" l="l"/>
              <a:pathLst>
                <a:path h="596079" w="2417245">
                  <a:moveTo>
                    <a:pt x="0" y="0"/>
                  </a:moveTo>
                  <a:lnTo>
                    <a:pt x="2417245" y="0"/>
                  </a:lnTo>
                  <a:lnTo>
                    <a:pt x="2417245" y="596079"/>
                  </a:lnTo>
                  <a:lnTo>
                    <a:pt x="0" y="596079"/>
                  </a:lnTo>
                  <a:close/>
                </a:path>
              </a:pathLst>
            </a:custGeom>
            <a:solidFill>
              <a:srgbClr val="1B79A5"/>
            </a:solidFill>
          </p:spPr>
        </p:sp>
        <p:sp>
          <p:nvSpPr>
            <p:cNvPr name="TextBox 32" id="32"/>
            <p:cNvSpPr txBox="true"/>
            <p:nvPr/>
          </p:nvSpPr>
          <p:spPr>
            <a:xfrm>
              <a:off x="0" y="-38100"/>
              <a:ext cx="2417245" cy="634179"/>
            </a:xfrm>
            <a:prstGeom prst="rect">
              <a:avLst/>
            </a:prstGeom>
          </p:spPr>
          <p:txBody>
            <a:bodyPr anchor="ctr" rtlCol="false" tIns="50800" lIns="50800" bIns="50800" rIns="50800"/>
            <a:lstStyle/>
            <a:p>
              <a:pPr algn="ctr">
                <a:lnSpc>
                  <a:spcPts val="2659"/>
                </a:lnSpc>
                <a:spcBef>
                  <a:spcPct val="0"/>
                </a:spcBef>
              </a:pPr>
            </a:p>
          </p:txBody>
        </p:sp>
      </p:grpSp>
      <p:sp>
        <p:nvSpPr>
          <p:cNvPr name="TextBox 33" id="33"/>
          <p:cNvSpPr txBox="true"/>
          <p:nvPr/>
        </p:nvSpPr>
        <p:spPr>
          <a:xfrm rot="0">
            <a:off x="5518650" y="2869859"/>
            <a:ext cx="6660376"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Our Services</a:t>
            </a:r>
          </a:p>
        </p:txBody>
      </p:sp>
      <p:sp>
        <p:nvSpPr>
          <p:cNvPr name="Freeform 34" id="34"/>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5" id="35"/>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36" id="36"/>
          <p:cNvGrpSpPr/>
          <p:nvPr/>
        </p:nvGrpSpPr>
        <p:grpSpPr>
          <a:xfrm rot="0">
            <a:off x="0" y="0"/>
            <a:ext cx="18658340" cy="1870360"/>
            <a:chOff x="0" y="0"/>
            <a:chExt cx="4914131" cy="492605"/>
          </a:xfrm>
        </p:grpSpPr>
        <p:sp>
          <p:nvSpPr>
            <p:cNvPr name="Freeform 37" id="37"/>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38" id="38"/>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39" id="39"/>
          <p:cNvGrpSpPr/>
          <p:nvPr/>
        </p:nvGrpSpPr>
        <p:grpSpPr>
          <a:xfrm rot="0">
            <a:off x="-885154" y="185303"/>
            <a:ext cx="1298204" cy="1286215"/>
            <a:chOff x="0" y="0"/>
            <a:chExt cx="966879" cy="957950"/>
          </a:xfrm>
        </p:grpSpPr>
        <p:sp>
          <p:nvSpPr>
            <p:cNvPr name="Freeform 40" id="40"/>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41" id="41"/>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42" id="42"/>
          <p:cNvSpPr/>
          <p:nvPr/>
        </p:nvSpPr>
        <p:spPr>
          <a:xfrm flipH="false" flipV="false" rot="0">
            <a:off x="13513923" y="9177535"/>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59176" y="4360181"/>
            <a:ext cx="8232751" cy="994718"/>
            <a:chOff x="0" y="0"/>
            <a:chExt cx="2417245" cy="292062"/>
          </a:xfrm>
        </p:grpSpPr>
        <p:sp>
          <p:nvSpPr>
            <p:cNvPr name="Freeform 3" id="3"/>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4" id="4"/>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764917" y="5441741"/>
            <a:ext cx="8232751" cy="994718"/>
            <a:chOff x="0" y="0"/>
            <a:chExt cx="2417245" cy="292062"/>
          </a:xfrm>
        </p:grpSpPr>
        <p:sp>
          <p:nvSpPr>
            <p:cNvPr name="Freeform 6" id="6"/>
            <p:cNvSpPr/>
            <p:nvPr/>
          </p:nvSpPr>
          <p:spPr>
            <a:xfrm flipH="false" flipV="false" rot="0">
              <a:off x="0" y="0"/>
              <a:ext cx="2417245" cy="292062"/>
            </a:xfrm>
            <a:custGeom>
              <a:avLst/>
              <a:gdLst/>
              <a:ahLst/>
              <a:cxnLst/>
              <a:rect r="r" b="b" t="t" l="l"/>
              <a:pathLst>
                <a:path h="292062" w="2417245">
                  <a:moveTo>
                    <a:pt x="0" y="0"/>
                  </a:moveTo>
                  <a:lnTo>
                    <a:pt x="2417245" y="0"/>
                  </a:lnTo>
                  <a:lnTo>
                    <a:pt x="2417245" y="292062"/>
                  </a:lnTo>
                  <a:lnTo>
                    <a:pt x="0" y="292062"/>
                  </a:lnTo>
                  <a:close/>
                </a:path>
              </a:pathLst>
            </a:custGeom>
            <a:solidFill>
              <a:srgbClr val="1B79A5"/>
            </a:solidFill>
          </p:spPr>
        </p:sp>
        <p:sp>
          <p:nvSpPr>
            <p:cNvPr name="TextBox 7" id="7"/>
            <p:cNvSpPr txBox="true"/>
            <p:nvPr/>
          </p:nvSpPr>
          <p:spPr>
            <a:xfrm>
              <a:off x="0" y="-38100"/>
              <a:ext cx="2417245" cy="33016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4729529" y="4561365"/>
            <a:ext cx="4155476" cy="636996"/>
          </a:xfrm>
          <a:prstGeom prst="rect">
            <a:avLst/>
          </a:prstGeom>
        </p:spPr>
        <p:txBody>
          <a:bodyPr anchor="t" rtlCol="false" tIns="0" lIns="0" bIns="0" rIns="0">
            <a:spAutoFit/>
          </a:bodyPr>
          <a:lstStyle/>
          <a:p>
            <a:pPr algn="l" marL="816965" indent="-408483" lvl="1">
              <a:lnSpc>
                <a:spcPts val="5297"/>
              </a:lnSpc>
              <a:buAutoNum type="arabicPeriod" startAt="1"/>
            </a:pPr>
            <a:r>
              <a:rPr lang="en-US" sz="3783">
                <a:solidFill>
                  <a:srgbClr val="FFFFFF"/>
                </a:solidFill>
                <a:latin typeface="Open Sans 1"/>
                <a:ea typeface="Open Sans 1"/>
                <a:cs typeface="Open Sans 1"/>
                <a:sym typeface="Open Sans 1"/>
              </a:rPr>
              <a:t>Offline Access</a:t>
            </a:r>
          </a:p>
        </p:txBody>
      </p:sp>
      <p:sp>
        <p:nvSpPr>
          <p:cNvPr name="TextBox 9" id="9"/>
          <p:cNvSpPr txBox="true"/>
          <p:nvPr/>
        </p:nvSpPr>
        <p:spPr>
          <a:xfrm rot="0">
            <a:off x="5113640" y="5587265"/>
            <a:ext cx="3771365" cy="636996"/>
          </a:xfrm>
          <a:prstGeom prst="rect">
            <a:avLst/>
          </a:prstGeom>
        </p:spPr>
        <p:txBody>
          <a:bodyPr anchor="t" rtlCol="false" tIns="0" lIns="0" bIns="0" rIns="0">
            <a:spAutoFit/>
          </a:bodyPr>
          <a:lstStyle/>
          <a:p>
            <a:pPr algn="l">
              <a:lnSpc>
                <a:spcPts val="5297"/>
              </a:lnSpc>
            </a:pPr>
            <a:r>
              <a:rPr lang="en-US" sz="3783">
                <a:solidFill>
                  <a:srgbClr val="FFFFFF"/>
                </a:solidFill>
                <a:latin typeface="Open Sans 1"/>
                <a:ea typeface="Open Sans 1"/>
                <a:cs typeface="Open Sans 1"/>
                <a:sym typeface="Open Sans 1"/>
              </a:rPr>
              <a:t>2. Online Access</a:t>
            </a:r>
          </a:p>
        </p:txBody>
      </p:sp>
      <p:grpSp>
        <p:nvGrpSpPr>
          <p:cNvPr name="Group 10" id="10"/>
          <p:cNvGrpSpPr/>
          <p:nvPr/>
        </p:nvGrpSpPr>
        <p:grpSpPr>
          <a:xfrm rot="0">
            <a:off x="-174533" y="9039505"/>
            <a:ext cx="2131755" cy="2112068"/>
            <a:chOff x="0" y="0"/>
            <a:chExt cx="966879" cy="957950"/>
          </a:xfrm>
        </p:grpSpPr>
        <p:sp>
          <p:nvSpPr>
            <p:cNvPr name="Freeform 11" id="11"/>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2" id="12"/>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1950822" y="9039505"/>
            <a:ext cx="2131755" cy="2112068"/>
            <a:chOff x="0" y="0"/>
            <a:chExt cx="966879" cy="957950"/>
          </a:xfrm>
        </p:grpSpPr>
        <p:sp>
          <p:nvSpPr>
            <p:cNvPr name="Freeform 14" id="14"/>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5" id="15"/>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891344" y="8849005"/>
            <a:ext cx="2131755" cy="2112068"/>
            <a:chOff x="0" y="0"/>
            <a:chExt cx="966879" cy="957950"/>
          </a:xfrm>
        </p:grpSpPr>
        <p:sp>
          <p:nvSpPr>
            <p:cNvPr name="Freeform 17" id="17"/>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8" id="18"/>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6</a:t>
            </a:r>
          </a:p>
        </p:txBody>
      </p:sp>
      <p:sp>
        <p:nvSpPr>
          <p:cNvPr name="Freeform 20" id="20"/>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1" id="21"/>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22" id="22"/>
          <p:cNvGrpSpPr/>
          <p:nvPr/>
        </p:nvGrpSpPr>
        <p:grpSpPr>
          <a:xfrm rot="0">
            <a:off x="4729529" y="2140866"/>
            <a:ext cx="8238618" cy="2031596"/>
            <a:chOff x="0" y="0"/>
            <a:chExt cx="2417245" cy="596079"/>
          </a:xfrm>
        </p:grpSpPr>
        <p:sp>
          <p:nvSpPr>
            <p:cNvPr name="Freeform 23" id="23"/>
            <p:cNvSpPr/>
            <p:nvPr/>
          </p:nvSpPr>
          <p:spPr>
            <a:xfrm flipH="false" flipV="false" rot="0">
              <a:off x="0" y="0"/>
              <a:ext cx="2417245" cy="596079"/>
            </a:xfrm>
            <a:custGeom>
              <a:avLst/>
              <a:gdLst/>
              <a:ahLst/>
              <a:cxnLst/>
              <a:rect r="r" b="b" t="t" l="l"/>
              <a:pathLst>
                <a:path h="596079" w="2417245">
                  <a:moveTo>
                    <a:pt x="0" y="0"/>
                  </a:moveTo>
                  <a:lnTo>
                    <a:pt x="2417245" y="0"/>
                  </a:lnTo>
                  <a:lnTo>
                    <a:pt x="2417245" y="596079"/>
                  </a:lnTo>
                  <a:lnTo>
                    <a:pt x="0" y="596079"/>
                  </a:lnTo>
                  <a:close/>
                </a:path>
              </a:pathLst>
            </a:custGeom>
            <a:solidFill>
              <a:srgbClr val="1B79A5"/>
            </a:solidFill>
          </p:spPr>
        </p:sp>
        <p:sp>
          <p:nvSpPr>
            <p:cNvPr name="TextBox 24" id="24"/>
            <p:cNvSpPr txBox="true"/>
            <p:nvPr/>
          </p:nvSpPr>
          <p:spPr>
            <a:xfrm>
              <a:off x="0" y="-38100"/>
              <a:ext cx="2417245" cy="634179"/>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4764917" y="2178950"/>
            <a:ext cx="8141193" cy="1666881"/>
          </a:xfrm>
          <a:prstGeom prst="rect">
            <a:avLst/>
          </a:prstGeom>
        </p:spPr>
        <p:txBody>
          <a:bodyPr anchor="t" rtlCol="false" tIns="0" lIns="0" bIns="0" rIns="0">
            <a:spAutoFit/>
          </a:bodyPr>
          <a:lstStyle/>
          <a:p>
            <a:pPr algn="ctr">
              <a:lnSpc>
                <a:spcPts val="6783"/>
              </a:lnSpc>
            </a:pPr>
            <a:r>
              <a:rPr lang="en-US" sz="4845">
                <a:solidFill>
                  <a:srgbClr val="FFFFFF"/>
                </a:solidFill>
                <a:latin typeface="Open Sans 2"/>
                <a:ea typeface="Open Sans 2"/>
                <a:cs typeface="Open Sans 2"/>
                <a:sym typeface="Open Sans 2"/>
              </a:rPr>
              <a:t>Way to access information in Outsourcing</a:t>
            </a:r>
          </a:p>
        </p:txBody>
      </p:sp>
      <p:sp>
        <p:nvSpPr>
          <p:cNvPr name="Freeform 26" id="26"/>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7" id="27"/>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28" id="28"/>
          <p:cNvGrpSpPr/>
          <p:nvPr/>
        </p:nvGrpSpPr>
        <p:grpSpPr>
          <a:xfrm rot="0">
            <a:off x="0" y="0"/>
            <a:ext cx="18658340" cy="1870360"/>
            <a:chOff x="0" y="0"/>
            <a:chExt cx="4914131" cy="492605"/>
          </a:xfrm>
        </p:grpSpPr>
        <p:sp>
          <p:nvSpPr>
            <p:cNvPr name="Freeform 29" id="29"/>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30" id="30"/>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31" id="31"/>
          <p:cNvGrpSpPr/>
          <p:nvPr/>
        </p:nvGrpSpPr>
        <p:grpSpPr>
          <a:xfrm rot="0">
            <a:off x="-885154" y="185303"/>
            <a:ext cx="1298204" cy="1286215"/>
            <a:chOff x="0" y="0"/>
            <a:chExt cx="966879" cy="957950"/>
          </a:xfrm>
        </p:grpSpPr>
        <p:sp>
          <p:nvSpPr>
            <p:cNvPr name="Freeform 32" id="32"/>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33" id="33"/>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34" id="34"/>
          <p:cNvSpPr/>
          <p:nvPr/>
        </p:nvSpPr>
        <p:spPr>
          <a:xfrm flipH="false" flipV="false" rot="0">
            <a:off x="13513923" y="9177535"/>
            <a:ext cx="4369390" cy="889120"/>
          </a:xfrm>
          <a:custGeom>
            <a:avLst/>
            <a:gdLst/>
            <a:ahLst/>
            <a:cxnLst/>
            <a:rect r="r" b="b" t="t" l="l"/>
            <a:pathLst>
              <a:path h="889120" w="4369390">
                <a:moveTo>
                  <a:pt x="0" y="0"/>
                </a:moveTo>
                <a:lnTo>
                  <a:pt x="4369391" y="0"/>
                </a:lnTo>
                <a:lnTo>
                  <a:pt x="4369391" y="889120"/>
                </a:lnTo>
                <a:lnTo>
                  <a:pt x="0" y="889120"/>
                </a:lnTo>
                <a:lnTo>
                  <a:pt x="0" y="0"/>
                </a:lnTo>
                <a:close/>
              </a:path>
            </a:pathLst>
          </a:custGeom>
          <a:blipFill>
            <a:blip r:embed="rId4"/>
            <a:stretch>
              <a:fillRect l="0" t="0" r="0" b="0"/>
            </a:stretch>
          </a:blipFill>
        </p:spPr>
      </p:sp>
      <p:sp>
        <p:nvSpPr>
          <p:cNvPr name="TextBox 35" id="35"/>
          <p:cNvSpPr txBox="true"/>
          <p:nvPr/>
        </p:nvSpPr>
        <p:spPr>
          <a:xfrm rot="0">
            <a:off x="1102873" y="325339"/>
            <a:ext cx="16156427"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Process Flows at OBG</a:t>
            </a:r>
          </a:p>
        </p:txBody>
      </p:sp>
      <p:sp>
        <p:nvSpPr>
          <p:cNvPr name="TextBox 36" id="36"/>
          <p:cNvSpPr txBox="true"/>
          <p:nvPr/>
        </p:nvSpPr>
        <p:spPr>
          <a:xfrm rot="0">
            <a:off x="2930221" y="6865084"/>
            <a:ext cx="12427557" cy="1460203"/>
          </a:xfrm>
          <a:prstGeom prst="rect">
            <a:avLst/>
          </a:prstGeom>
        </p:spPr>
        <p:txBody>
          <a:bodyPr anchor="t" rtlCol="false" tIns="0" lIns="0" bIns="0" rIns="0">
            <a:spAutoFit/>
          </a:bodyPr>
          <a:lstStyle/>
          <a:p>
            <a:pPr algn="ctr">
              <a:lnSpc>
                <a:spcPts val="5838"/>
              </a:lnSpc>
            </a:pPr>
            <a:r>
              <a:rPr lang="en-US" sz="4170">
                <a:solidFill>
                  <a:srgbClr val="1B79A5"/>
                </a:solidFill>
                <a:latin typeface="League Spartan"/>
                <a:ea typeface="League Spartan"/>
                <a:cs typeface="League Spartan"/>
                <a:sym typeface="League Spartan"/>
              </a:rPr>
              <a:t>Follow the process suggested by client or create process for new systems.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533" y="9039505"/>
            <a:ext cx="2131755" cy="2112068"/>
            <a:chOff x="0" y="0"/>
            <a:chExt cx="966879" cy="957950"/>
          </a:xfrm>
        </p:grpSpPr>
        <p:sp>
          <p:nvSpPr>
            <p:cNvPr name="Freeform 3" id="3"/>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4" id="4"/>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950822" y="9039505"/>
            <a:ext cx="2131755" cy="2112068"/>
            <a:chOff x="0" y="0"/>
            <a:chExt cx="966879" cy="957950"/>
          </a:xfrm>
        </p:grpSpPr>
        <p:sp>
          <p:nvSpPr>
            <p:cNvPr name="Freeform 6" id="6"/>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7" id="7"/>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891344" y="8849005"/>
            <a:ext cx="2131755" cy="2112068"/>
            <a:chOff x="0" y="0"/>
            <a:chExt cx="966879" cy="957950"/>
          </a:xfrm>
        </p:grpSpPr>
        <p:sp>
          <p:nvSpPr>
            <p:cNvPr name="Freeform 9" id="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1B79A5"/>
            </a:solidFill>
          </p:spPr>
        </p:sp>
        <p:sp>
          <p:nvSpPr>
            <p:cNvPr name="TextBox 10" id="1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sp>
        <p:nvSpPr>
          <p:cNvPr name="Freeform 13" id="13"/>
          <p:cNvSpPr/>
          <p:nvPr/>
        </p:nvSpPr>
        <p:spPr>
          <a:xfrm flipH="false" flipV="false" rot="0">
            <a:off x="14142100" y="641492"/>
            <a:ext cx="444750" cy="700394"/>
          </a:xfrm>
          <a:custGeom>
            <a:avLst/>
            <a:gdLst/>
            <a:ahLst/>
            <a:cxnLst/>
            <a:rect r="r" b="b" t="t" l="l"/>
            <a:pathLst>
              <a:path h="700394" w="444750">
                <a:moveTo>
                  <a:pt x="0" y="0"/>
                </a:moveTo>
                <a:lnTo>
                  <a:pt x="444751" y="0"/>
                </a:lnTo>
                <a:lnTo>
                  <a:pt x="444751" y="700395"/>
                </a:lnTo>
                <a:lnTo>
                  <a:pt x="0" y="7003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776486" y="770206"/>
            <a:ext cx="2722766" cy="571681"/>
          </a:xfrm>
          <a:prstGeom prst="rect">
            <a:avLst/>
          </a:prstGeom>
        </p:spPr>
        <p:txBody>
          <a:bodyPr anchor="t" rtlCol="false" tIns="0" lIns="0" bIns="0" rIns="0">
            <a:spAutoFit/>
          </a:bodyPr>
          <a:lstStyle/>
          <a:p>
            <a:pPr algn="l">
              <a:lnSpc>
                <a:spcPts val="4715"/>
              </a:lnSpc>
            </a:pPr>
            <a:r>
              <a:rPr lang="en-US" sz="3367">
                <a:solidFill>
                  <a:srgbClr val="FFFFFF"/>
                </a:solidFill>
                <a:latin typeface="Blinker"/>
                <a:ea typeface="Blinker"/>
                <a:cs typeface="Blinker"/>
                <a:sym typeface="Blinker"/>
              </a:rPr>
              <a:t>Liceria &amp; Co.</a:t>
            </a:r>
          </a:p>
        </p:txBody>
      </p:sp>
      <p:grpSp>
        <p:nvGrpSpPr>
          <p:cNvPr name="Group 15" id="15"/>
          <p:cNvGrpSpPr/>
          <p:nvPr/>
        </p:nvGrpSpPr>
        <p:grpSpPr>
          <a:xfrm rot="0">
            <a:off x="0" y="0"/>
            <a:ext cx="18658340" cy="1870360"/>
            <a:chOff x="0" y="0"/>
            <a:chExt cx="4914131" cy="492605"/>
          </a:xfrm>
        </p:grpSpPr>
        <p:sp>
          <p:nvSpPr>
            <p:cNvPr name="Freeform 16" id="16"/>
            <p:cNvSpPr/>
            <p:nvPr/>
          </p:nvSpPr>
          <p:spPr>
            <a:xfrm flipH="false" flipV="false" rot="0">
              <a:off x="0" y="0"/>
              <a:ext cx="4914131" cy="492605"/>
            </a:xfrm>
            <a:custGeom>
              <a:avLst/>
              <a:gdLst/>
              <a:ahLst/>
              <a:cxnLst/>
              <a:rect r="r" b="b" t="t" l="l"/>
              <a:pathLst>
                <a:path h="492605" w="4914131">
                  <a:moveTo>
                    <a:pt x="0" y="0"/>
                  </a:moveTo>
                  <a:lnTo>
                    <a:pt x="4914131" y="0"/>
                  </a:lnTo>
                  <a:lnTo>
                    <a:pt x="4914131" y="492605"/>
                  </a:lnTo>
                  <a:lnTo>
                    <a:pt x="0" y="492605"/>
                  </a:lnTo>
                  <a:close/>
                </a:path>
              </a:pathLst>
            </a:custGeom>
            <a:solidFill>
              <a:srgbClr val="1B79A5"/>
            </a:solidFill>
          </p:spPr>
        </p:sp>
        <p:sp>
          <p:nvSpPr>
            <p:cNvPr name="TextBox 17" id="17"/>
            <p:cNvSpPr txBox="true"/>
            <p:nvPr/>
          </p:nvSpPr>
          <p:spPr>
            <a:xfrm>
              <a:off x="0" y="-38100"/>
              <a:ext cx="4914131" cy="530705"/>
            </a:xfrm>
            <a:prstGeom prst="rect">
              <a:avLst/>
            </a:prstGeom>
          </p:spPr>
          <p:txBody>
            <a:bodyPr anchor="ctr" rtlCol="false" tIns="50800" lIns="50800" bIns="50800" rIns="50800"/>
            <a:lstStyle/>
            <a:p>
              <a:pPr algn="ctr">
                <a:lnSpc>
                  <a:spcPts val="2799"/>
                </a:lnSpc>
                <a:spcBef>
                  <a:spcPct val="0"/>
                </a:spcBef>
              </a:pPr>
            </a:p>
          </p:txBody>
        </p:sp>
      </p:grpSp>
      <p:grpSp>
        <p:nvGrpSpPr>
          <p:cNvPr name="Group 18" id="18"/>
          <p:cNvGrpSpPr/>
          <p:nvPr/>
        </p:nvGrpSpPr>
        <p:grpSpPr>
          <a:xfrm rot="0">
            <a:off x="-885154" y="185303"/>
            <a:ext cx="1298204" cy="1286215"/>
            <a:chOff x="0" y="0"/>
            <a:chExt cx="966879" cy="957950"/>
          </a:xfrm>
        </p:grpSpPr>
        <p:sp>
          <p:nvSpPr>
            <p:cNvPr name="Freeform 19" id="19"/>
            <p:cNvSpPr/>
            <p:nvPr/>
          </p:nvSpPr>
          <p:spPr>
            <a:xfrm flipH="false" flipV="false" rot="0">
              <a:off x="0" y="0"/>
              <a:ext cx="966879" cy="957950"/>
            </a:xfrm>
            <a:custGeom>
              <a:avLst/>
              <a:gdLst/>
              <a:ahLst/>
              <a:cxnLst/>
              <a:rect r="r" b="b" t="t" l="l"/>
              <a:pathLst>
                <a:path h="957950" w="966879">
                  <a:moveTo>
                    <a:pt x="483439" y="0"/>
                  </a:moveTo>
                  <a:lnTo>
                    <a:pt x="966879" y="203200"/>
                  </a:lnTo>
                  <a:lnTo>
                    <a:pt x="966879" y="754750"/>
                  </a:lnTo>
                  <a:lnTo>
                    <a:pt x="483439" y="957950"/>
                  </a:lnTo>
                  <a:lnTo>
                    <a:pt x="0" y="754750"/>
                  </a:lnTo>
                  <a:lnTo>
                    <a:pt x="0" y="203200"/>
                  </a:lnTo>
                  <a:lnTo>
                    <a:pt x="483439" y="0"/>
                  </a:lnTo>
                  <a:close/>
                </a:path>
              </a:pathLst>
            </a:custGeom>
            <a:solidFill>
              <a:srgbClr val="FFFFFF"/>
            </a:solidFill>
          </p:spPr>
        </p:sp>
        <p:sp>
          <p:nvSpPr>
            <p:cNvPr name="TextBox 20" id="20"/>
            <p:cNvSpPr txBox="true"/>
            <p:nvPr/>
          </p:nvSpPr>
          <p:spPr>
            <a:xfrm>
              <a:off x="0" y="101600"/>
              <a:ext cx="966879" cy="71665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3918610" y="9432921"/>
            <a:ext cx="4369390" cy="889120"/>
          </a:xfrm>
          <a:custGeom>
            <a:avLst/>
            <a:gdLst/>
            <a:ahLst/>
            <a:cxnLst/>
            <a:rect r="r" b="b" t="t" l="l"/>
            <a:pathLst>
              <a:path h="889120" w="4369390">
                <a:moveTo>
                  <a:pt x="0" y="0"/>
                </a:moveTo>
                <a:lnTo>
                  <a:pt x="4369390" y="0"/>
                </a:lnTo>
                <a:lnTo>
                  <a:pt x="4369390" y="889121"/>
                </a:lnTo>
                <a:lnTo>
                  <a:pt x="0" y="889121"/>
                </a:lnTo>
                <a:lnTo>
                  <a:pt x="0" y="0"/>
                </a:lnTo>
                <a:close/>
              </a:path>
            </a:pathLst>
          </a:custGeom>
          <a:blipFill>
            <a:blip r:embed="rId4"/>
            <a:stretch>
              <a:fillRect l="0" t="0" r="0" b="0"/>
            </a:stretch>
          </a:blipFill>
        </p:spPr>
      </p:sp>
      <p:sp>
        <p:nvSpPr>
          <p:cNvPr name="AutoShape 22" id="22"/>
          <p:cNvSpPr/>
          <p:nvPr/>
        </p:nvSpPr>
        <p:spPr>
          <a:xfrm>
            <a:off x="8667402" y="3129302"/>
            <a:ext cx="4846522" cy="1235985"/>
          </a:xfrm>
          <a:prstGeom prst="line">
            <a:avLst/>
          </a:prstGeom>
          <a:ln cap="flat" w="85725">
            <a:solidFill>
              <a:srgbClr val="1B79A5"/>
            </a:solidFill>
            <a:prstDash val="solid"/>
            <a:headEnd type="oval" len="lg" w="lg"/>
            <a:tailEnd type="oval" len="lg" w="lg"/>
          </a:ln>
        </p:spPr>
      </p:sp>
      <p:sp>
        <p:nvSpPr>
          <p:cNvPr name="Freeform 23" id="23"/>
          <p:cNvSpPr/>
          <p:nvPr/>
        </p:nvSpPr>
        <p:spPr>
          <a:xfrm flipH="false" flipV="false" rot="0">
            <a:off x="6576262" y="2307887"/>
            <a:ext cx="2567738" cy="2057400"/>
          </a:xfrm>
          <a:custGeom>
            <a:avLst/>
            <a:gdLst/>
            <a:ahLst/>
            <a:cxnLst/>
            <a:rect r="r" b="b" t="t" l="l"/>
            <a:pathLst>
              <a:path h="2057400" w="2567738">
                <a:moveTo>
                  <a:pt x="0" y="0"/>
                </a:moveTo>
                <a:lnTo>
                  <a:pt x="2567738" y="0"/>
                </a:lnTo>
                <a:lnTo>
                  <a:pt x="2567738"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0">
            <a:off x="12241022" y="2188960"/>
            <a:ext cx="3516407" cy="2295255"/>
          </a:xfrm>
          <a:custGeom>
            <a:avLst/>
            <a:gdLst/>
            <a:ahLst/>
            <a:cxnLst/>
            <a:rect r="r" b="b" t="t" l="l"/>
            <a:pathLst>
              <a:path h="2295255" w="3516407">
                <a:moveTo>
                  <a:pt x="0" y="0"/>
                </a:moveTo>
                <a:lnTo>
                  <a:pt x="3516407" y="0"/>
                </a:lnTo>
                <a:lnTo>
                  <a:pt x="3516407" y="2295254"/>
                </a:lnTo>
                <a:lnTo>
                  <a:pt x="0" y="22952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25" id="25"/>
          <p:cNvSpPr/>
          <p:nvPr/>
        </p:nvSpPr>
        <p:spPr>
          <a:xfrm>
            <a:off x="12257255" y="4375256"/>
            <a:ext cx="1256668" cy="2201997"/>
          </a:xfrm>
          <a:prstGeom prst="line">
            <a:avLst/>
          </a:prstGeom>
          <a:ln cap="flat" w="85725">
            <a:solidFill>
              <a:srgbClr val="1B79A5"/>
            </a:solidFill>
            <a:prstDash val="solid"/>
            <a:headEnd type="none" len="sm" w="sm"/>
            <a:tailEnd type="none" len="sm" w="sm"/>
          </a:ln>
        </p:spPr>
      </p:sp>
      <p:sp>
        <p:nvSpPr>
          <p:cNvPr name="AutoShape 26" id="26"/>
          <p:cNvSpPr/>
          <p:nvPr/>
        </p:nvSpPr>
        <p:spPr>
          <a:xfrm flipV="true">
            <a:off x="10570348" y="7271369"/>
            <a:ext cx="3013171" cy="1768137"/>
          </a:xfrm>
          <a:prstGeom prst="line">
            <a:avLst/>
          </a:prstGeom>
          <a:ln cap="flat" w="85725">
            <a:solidFill>
              <a:srgbClr val="1B79A5"/>
            </a:solidFill>
            <a:prstDash val="solid"/>
            <a:headEnd type="none" len="sm" w="sm"/>
            <a:tailEnd type="none" len="sm" w="sm"/>
          </a:ln>
        </p:spPr>
      </p:sp>
      <p:sp>
        <p:nvSpPr>
          <p:cNvPr name="Freeform 27" id="27"/>
          <p:cNvSpPr/>
          <p:nvPr/>
        </p:nvSpPr>
        <p:spPr>
          <a:xfrm flipH="false" flipV="false" rot="0">
            <a:off x="12764463" y="6029904"/>
            <a:ext cx="1600012" cy="2340054"/>
          </a:xfrm>
          <a:custGeom>
            <a:avLst/>
            <a:gdLst/>
            <a:ahLst/>
            <a:cxnLst/>
            <a:rect r="r" b="b" t="t" l="l"/>
            <a:pathLst>
              <a:path h="2340054" w="1600012">
                <a:moveTo>
                  <a:pt x="0" y="0"/>
                </a:moveTo>
                <a:lnTo>
                  <a:pt x="1600012" y="0"/>
                </a:lnTo>
                <a:lnTo>
                  <a:pt x="1600012" y="2340054"/>
                </a:lnTo>
                <a:lnTo>
                  <a:pt x="0" y="23400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AutoShape 28" id="28"/>
          <p:cNvSpPr/>
          <p:nvPr/>
        </p:nvSpPr>
        <p:spPr>
          <a:xfrm>
            <a:off x="6576262" y="7271369"/>
            <a:ext cx="2932677" cy="1732341"/>
          </a:xfrm>
          <a:prstGeom prst="line">
            <a:avLst/>
          </a:prstGeom>
          <a:ln cap="flat" w="85725">
            <a:solidFill>
              <a:srgbClr val="1B79A5"/>
            </a:solidFill>
            <a:prstDash val="solid"/>
            <a:headEnd type="none" len="sm" w="sm"/>
            <a:tailEnd type="none" len="sm" w="sm"/>
          </a:ln>
        </p:spPr>
      </p:sp>
      <p:sp>
        <p:nvSpPr>
          <p:cNvPr name="Freeform 29" id="29"/>
          <p:cNvSpPr/>
          <p:nvPr/>
        </p:nvSpPr>
        <p:spPr>
          <a:xfrm flipH="false" flipV="false" rot="0">
            <a:off x="9144000" y="8369958"/>
            <a:ext cx="1586068" cy="1952083"/>
          </a:xfrm>
          <a:custGeom>
            <a:avLst/>
            <a:gdLst/>
            <a:ahLst/>
            <a:cxnLst/>
            <a:rect r="r" b="b" t="t" l="l"/>
            <a:pathLst>
              <a:path h="1952083" w="1586068">
                <a:moveTo>
                  <a:pt x="0" y="0"/>
                </a:moveTo>
                <a:lnTo>
                  <a:pt x="1586068" y="0"/>
                </a:lnTo>
                <a:lnTo>
                  <a:pt x="1586068" y="1952084"/>
                </a:lnTo>
                <a:lnTo>
                  <a:pt x="0" y="1952084"/>
                </a:lnTo>
                <a:lnTo>
                  <a:pt x="0" y="0"/>
                </a:lnTo>
                <a:close/>
              </a:path>
            </a:pathLst>
          </a:custGeom>
          <a:blipFill>
            <a:blip r:embed="rId11"/>
            <a:stretch>
              <a:fillRect l="0" t="0" r="0" b="0"/>
            </a:stretch>
          </a:blipFill>
        </p:spPr>
      </p:sp>
      <p:sp>
        <p:nvSpPr>
          <p:cNvPr name="AutoShape 30" id="30"/>
          <p:cNvSpPr/>
          <p:nvPr/>
        </p:nvSpPr>
        <p:spPr>
          <a:xfrm>
            <a:off x="3143125" y="5482003"/>
            <a:ext cx="2007490" cy="1052388"/>
          </a:xfrm>
          <a:prstGeom prst="line">
            <a:avLst/>
          </a:prstGeom>
          <a:ln cap="flat" w="85725">
            <a:solidFill>
              <a:srgbClr val="1B79A5"/>
            </a:solidFill>
            <a:prstDash val="solid"/>
            <a:headEnd type="none" len="sm" w="sm"/>
            <a:tailEnd type="none" len="sm" w="sm"/>
          </a:ln>
        </p:spPr>
      </p:sp>
      <p:sp>
        <p:nvSpPr>
          <p:cNvPr name="Freeform 31" id="31"/>
          <p:cNvSpPr/>
          <p:nvPr/>
        </p:nvSpPr>
        <p:spPr>
          <a:xfrm flipH="false" flipV="false" rot="0">
            <a:off x="4998121" y="5783394"/>
            <a:ext cx="2091884" cy="2586564"/>
          </a:xfrm>
          <a:custGeom>
            <a:avLst/>
            <a:gdLst/>
            <a:ahLst/>
            <a:cxnLst/>
            <a:rect r="r" b="b" t="t" l="l"/>
            <a:pathLst>
              <a:path h="2586564" w="2091884">
                <a:moveTo>
                  <a:pt x="0" y="0"/>
                </a:moveTo>
                <a:lnTo>
                  <a:pt x="2091884" y="0"/>
                </a:lnTo>
                <a:lnTo>
                  <a:pt x="2091884" y="2586564"/>
                </a:lnTo>
                <a:lnTo>
                  <a:pt x="0" y="2586564"/>
                </a:lnTo>
                <a:lnTo>
                  <a:pt x="0" y="0"/>
                </a:lnTo>
                <a:close/>
              </a:path>
            </a:pathLst>
          </a:custGeom>
          <a:blipFill>
            <a:blip r:embed="rId12"/>
            <a:stretch>
              <a:fillRect l="0" t="0" r="0" b="0"/>
            </a:stretch>
          </a:blipFill>
        </p:spPr>
      </p:sp>
      <p:sp>
        <p:nvSpPr>
          <p:cNvPr name="Freeform 32" id="32"/>
          <p:cNvSpPr/>
          <p:nvPr/>
        </p:nvSpPr>
        <p:spPr>
          <a:xfrm flipH="false" flipV="false" rot="0">
            <a:off x="1957222" y="3958442"/>
            <a:ext cx="2441865" cy="1678782"/>
          </a:xfrm>
          <a:custGeom>
            <a:avLst/>
            <a:gdLst/>
            <a:ahLst/>
            <a:cxnLst/>
            <a:rect r="r" b="b" t="t" l="l"/>
            <a:pathLst>
              <a:path h="1678782" w="2441865">
                <a:moveTo>
                  <a:pt x="0" y="0"/>
                </a:moveTo>
                <a:lnTo>
                  <a:pt x="2441865" y="0"/>
                </a:lnTo>
                <a:lnTo>
                  <a:pt x="2441865" y="1678783"/>
                </a:lnTo>
                <a:lnTo>
                  <a:pt x="0" y="1678783"/>
                </a:lnTo>
                <a:lnTo>
                  <a:pt x="0" y="0"/>
                </a:lnTo>
                <a:close/>
              </a:path>
            </a:pathLst>
          </a:custGeom>
          <a:blipFill>
            <a:blip r:embed="rId13"/>
            <a:stretch>
              <a:fillRect l="0" t="0" r="0" b="0"/>
            </a:stretch>
          </a:blipFill>
        </p:spPr>
      </p:sp>
      <p:sp>
        <p:nvSpPr>
          <p:cNvPr name="TextBox 33" id="33"/>
          <p:cNvSpPr txBox="true"/>
          <p:nvPr/>
        </p:nvSpPr>
        <p:spPr>
          <a:xfrm rot="0">
            <a:off x="1102873" y="9229725"/>
            <a:ext cx="1695899" cy="853651"/>
          </a:xfrm>
          <a:prstGeom prst="rect">
            <a:avLst/>
          </a:prstGeom>
        </p:spPr>
        <p:txBody>
          <a:bodyPr anchor="t" rtlCol="false" tIns="0" lIns="0" bIns="0" rIns="0">
            <a:spAutoFit/>
          </a:bodyPr>
          <a:lstStyle/>
          <a:p>
            <a:pPr algn="ctr">
              <a:lnSpc>
                <a:spcPts val="7023"/>
              </a:lnSpc>
            </a:pPr>
            <a:r>
              <a:rPr lang="en-US" sz="5016">
                <a:solidFill>
                  <a:srgbClr val="FFFFFF"/>
                </a:solidFill>
                <a:latin typeface="League Spartan"/>
                <a:ea typeface="League Spartan"/>
                <a:cs typeface="League Spartan"/>
                <a:sym typeface="League Spartan"/>
              </a:rPr>
              <a:t>7</a:t>
            </a:r>
          </a:p>
        </p:txBody>
      </p:sp>
      <p:sp>
        <p:nvSpPr>
          <p:cNvPr name="TextBox 34" id="34"/>
          <p:cNvSpPr txBox="true"/>
          <p:nvPr/>
        </p:nvSpPr>
        <p:spPr>
          <a:xfrm rot="0">
            <a:off x="1102873" y="325339"/>
            <a:ext cx="16156427" cy="1095857"/>
          </a:xfrm>
          <a:prstGeom prst="rect">
            <a:avLst/>
          </a:prstGeom>
        </p:spPr>
        <p:txBody>
          <a:bodyPr anchor="t" rtlCol="false" tIns="0" lIns="0" bIns="0" rIns="0">
            <a:spAutoFit/>
          </a:bodyPr>
          <a:lstStyle/>
          <a:p>
            <a:pPr algn="ctr">
              <a:lnSpc>
                <a:spcPts val="8947"/>
              </a:lnSpc>
            </a:pPr>
            <a:r>
              <a:rPr lang="en-US" sz="6391">
                <a:solidFill>
                  <a:srgbClr val="FFFFFF"/>
                </a:solidFill>
                <a:latin typeface="League Spartan"/>
                <a:ea typeface="League Spartan"/>
                <a:cs typeface="League Spartan"/>
                <a:sym typeface="League Spartan"/>
              </a:rPr>
              <a:t>Offline Access</a:t>
            </a:r>
          </a:p>
        </p:txBody>
      </p:sp>
      <p:sp>
        <p:nvSpPr>
          <p:cNvPr name="TextBox 35" id="35"/>
          <p:cNvSpPr txBox="true"/>
          <p:nvPr/>
        </p:nvSpPr>
        <p:spPr>
          <a:xfrm rot="0">
            <a:off x="5365872" y="4336712"/>
            <a:ext cx="4571162" cy="304021"/>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Client uploads data on server or email us</a:t>
            </a:r>
          </a:p>
        </p:txBody>
      </p:sp>
      <p:sp>
        <p:nvSpPr>
          <p:cNvPr name="TextBox 36" id="36"/>
          <p:cNvSpPr txBox="true"/>
          <p:nvPr/>
        </p:nvSpPr>
        <p:spPr>
          <a:xfrm rot="0">
            <a:off x="12343622" y="4493813"/>
            <a:ext cx="4041707" cy="304021"/>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Team Access Secure Server or Email</a:t>
            </a:r>
          </a:p>
        </p:txBody>
      </p:sp>
      <p:sp>
        <p:nvSpPr>
          <p:cNvPr name="TextBox 37" id="37"/>
          <p:cNvSpPr txBox="true"/>
          <p:nvPr/>
        </p:nvSpPr>
        <p:spPr>
          <a:xfrm rot="0">
            <a:off x="12020265" y="8455683"/>
            <a:ext cx="6496621" cy="625411"/>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Work is Distributed by Team Leader to Team Member. Discuss project and resolve of issues, if needed.</a:t>
            </a:r>
          </a:p>
        </p:txBody>
      </p:sp>
      <p:sp>
        <p:nvSpPr>
          <p:cNvPr name="TextBox 38" id="38"/>
          <p:cNvSpPr txBox="true"/>
          <p:nvPr/>
        </p:nvSpPr>
        <p:spPr>
          <a:xfrm rot="0">
            <a:off x="4803016" y="9169933"/>
            <a:ext cx="4573978" cy="925606"/>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Once work completed by team member, work review by team leader with Management for quality assurance.</a:t>
            </a:r>
          </a:p>
        </p:txBody>
      </p:sp>
      <p:sp>
        <p:nvSpPr>
          <p:cNvPr name="TextBox 39" id="39"/>
          <p:cNvSpPr txBox="true"/>
          <p:nvPr/>
        </p:nvSpPr>
        <p:spPr>
          <a:xfrm rot="0">
            <a:off x="576638" y="7242794"/>
            <a:ext cx="4573978" cy="611281"/>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After review work, data uploaded to secure server and inform to client.</a:t>
            </a:r>
          </a:p>
        </p:txBody>
      </p:sp>
      <p:sp>
        <p:nvSpPr>
          <p:cNvPr name="TextBox 40" id="40"/>
          <p:cNvSpPr txBox="true"/>
          <p:nvPr/>
        </p:nvSpPr>
        <p:spPr>
          <a:xfrm rot="0">
            <a:off x="576638" y="3131672"/>
            <a:ext cx="4573978" cy="611281"/>
          </a:xfrm>
          <a:prstGeom prst="rect">
            <a:avLst/>
          </a:prstGeom>
        </p:spPr>
        <p:txBody>
          <a:bodyPr anchor="t" rtlCol="false" tIns="0" lIns="0" bIns="0" rIns="0">
            <a:spAutoFit/>
          </a:bodyPr>
          <a:lstStyle/>
          <a:p>
            <a:pPr algn="ctr">
              <a:lnSpc>
                <a:spcPts val="2532"/>
              </a:lnSpc>
            </a:pPr>
            <a:r>
              <a:rPr lang="en-US" sz="1808" b="true">
                <a:solidFill>
                  <a:srgbClr val="000000"/>
                </a:solidFill>
                <a:latin typeface="Canva Sans Bold"/>
                <a:ea typeface="Canva Sans Bold"/>
                <a:cs typeface="Canva Sans Bold"/>
                <a:sym typeface="Canva Sans Bold"/>
              </a:rPr>
              <a:t>Client can download and restore data from secure server.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DAGeT75UxXA</dc:identifier>
  <dcterms:modified xsi:type="dcterms:W3CDTF">2011-08-01T06:04:30Z</dcterms:modified>
  <cp:revision>1</cp:revision>
  <dc:title>Bookkeeping &amp; Tax</dc:title>
</cp:coreProperties>
</file>